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81" r:id="rId2"/>
    <p:sldId id="382" r:id="rId3"/>
    <p:sldId id="383" r:id="rId4"/>
    <p:sldId id="384" r:id="rId5"/>
    <p:sldId id="395" r:id="rId6"/>
    <p:sldId id="396" r:id="rId7"/>
    <p:sldId id="397" r:id="rId8"/>
    <p:sldId id="262" r:id="rId9"/>
    <p:sldId id="404" r:id="rId10"/>
    <p:sldId id="258" r:id="rId11"/>
    <p:sldId id="398" r:id="rId12"/>
    <p:sldId id="399" r:id="rId13"/>
    <p:sldId id="361" r:id="rId14"/>
    <p:sldId id="390" r:id="rId15"/>
    <p:sldId id="273" r:id="rId16"/>
    <p:sldId id="260" r:id="rId17"/>
    <p:sldId id="400" r:id="rId18"/>
    <p:sldId id="281" r:id="rId19"/>
    <p:sldId id="257" r:id="rId20"/>
    <p:sldId id="282" r:id="rId21"/>
    <p:sldId id="402" r:id="rId22"/>
    <p:sldId id="391" r:id="rId23"/>
    <p:sldId id="405" r:id="rId24"/>
    <p:sldId id="406" r:id="rId25"/>
    <p:sldId id="407" r:id="rId26"/>
    <p:sldId id="283" r:id="rId27"/>
    <p:sldId id="392" r:id="rId28"/>
    <p:sldId id="408" r:id="rId29"/>
    <p:sldId id="409" r:id="rId30"/>
    <p:sldId id="403" r:id="rId31"/>
    <p:sldId id="410" r:id="rId32"/>
    <p:sldId id="411" r:id="rId33"/>
    <p:sldId id="412" r:id="rId34"/>
    <p:sldId id="263" r:id="rId35"/>
    <p:sldId id="357" r:id="rId36"/>
    <p:sldId id="356" r:id="rId37"/>
    <p:sldId id="276" r:id="rId38"/>
    <p:sldId id="393" r:id="rId39"/>
    <p:sldId id="271" r:id="rId40"/>
    <p:sldId id="364" r:id="rId41"/>
    <p:sldId id="394" r:id="rId42"/>
    <p:sldId id="3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15" autoAdjust="0"/>
    <p:restoredTop sz="90856" autoAdjust="0"/>
  </p:normalViewPr>
  <p:slideViewPr>
    <p:cSldViewPr snapToGrid="0">
      <p:cViewPr varScale="1">
        <p:scale>
          <a:sx n="102" d="100"/>
          <a:sy n="102" d="100"/>
        </p:scale>
        <p:origin x="1266" y="114"/>
      </p:cViewPr>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53B0C-32FF-4318-AC1A-749ED5AD42C2}"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67187CB9-AF55-40E6-ABFF-055AEA5EC8F4}">
      <dgm:prSet/>
      <dgm:spPr/>
      <dgm:t>
        <a:bodyPr/>
        <a:lstStyle/>
        <a:p>
          <a:r>
            <a:rPr lang="en-US"/>
            <a:t>Logistics</a:t>
          </a:r>
        </a:p>
      </dgm:t>
    </dgm:pt>
    <dgm:pt modelId="{619FB9FC-4013-4747-81B3-B3D891FDD5E7}" type="parTrans" cxnId="{757F0464-BD5D-4FFA-9079-833D8B0EEFFA}">
      <dgm:prSet/>
      <dgm:spPr/>
      <dgm:t>
        <a:bodyPr/>
        <a:lstStyle/>
        <a:p>
          <a:endParaRPr lang="en-US"/>
        </a:p>
      </dgm:t>
    </dgm:pt>
    <dgm:pt modelId="{AF2E85FA-CD0C-4268-B125-4F31228AEC0C}" type="sibTrans" cxnId="{757F0464-BD5D-4FFA-9079-833D8B0EEFFA}">
      <dgm:prSet/>
      <dgm:spPr/>
      <dgm:t>
        <a:bodyPr/>
        <a:lstStyle/>
        <a:p>
          <a:endParaRPr lang="en-US"/>
        </a:p>
      </dgm:t>
    </dgm:pt>
    <dgm:pt modelId="{F299C25D-CA73-4A73-84ED-0C4F1A270696}">
      <dgm:prSet/>
      <dgm:spPr/>
      <dgm:t>
        <a:bodyPr/>
        <a:lstStyle/>
        <a:p>
          <a:r>
            <a:rPr lang="en-US"/>
            <a:t>Contestant Information</a:t>
          </a:r>
        </a:p>
      </dgm:t>
    </dgm:pt>
    <dgm:pt modelId="{7921BE61-CB95-4E73-8B06-8EF3B1F56667}" type="parTrans" cxnId="{D74868CC-80B5-4348-B26E-BB535D02B184}">
      <dgm:prSet/>
      <dgm:spPr/>
      <dgm:t>
        <a:bodyPr/>
        <a:lstStyle/>
        <a:p>
          <a:endParaRPr lang="en-US"/>
        </a:p>
      </dgm:t>
    </dgm:pt>
    <dgm:pt modelId="{D6A353D8-A106-41DC-97A9-51B2E36EDA3C}" type="sibTrans" cxnId="{D74868CC-80B5-4348-B26E-BB535D02B184}">
      <dgm:prSet/>
      <dgm:spPr/>
      <dgm:t>
        <a:bodyPr/>
        <a:lstStyle/>
        <a:p>
          <a:endParaRPr lang="en-US"/>
        </a:p>
      </dgm:t>
    </dgm:pt>
    <dgm:pt modelId="{ADE9573B-56D7-4CEE-B62C-4D5952A27BE3}">
      <dgm:prSet/>
      <dgm:spPr/>
      <dgm:t>
        <a:bodyPr/>
        <a:lstStyle/>
        <a:p>
          <a:r>
            <a:rPr lang="en-US"/>
            <a:t>Attendee Information</a:t>
          </a:r>
        </a:p>
      </dgm:t>
    </dgm:pt>
    <dgm:pt modelId="{01D2D2E4-F332-459F-8082-BE2677E107AF}" type="parTrans" cxnId="{EA0ADCC5-2C93-41E3-8D7B-3D74695BBB28}">
      <dgm:prSet/>
      <dgm:spPr/>
      <dgm:t>
        <a:bodyPr/>
        <a:lstStyle/>
        <a:p>
          <a:endParaRPr lang="en-US"/>
        </a:p>
      </dgm:t>
    </dgm:pt>
    <dgm:pt modelId="{0F1AE440-D5D3-40C7-BDE1-34D28C7D4F82}" type="sibTrans" cxnId="{EA0ADCC5-2C93-41E3-8D7B-3D74695BBB28}">
      <dgm:prSet/>
      <dgm:spPr/>
      <dgm:t>
        <a:bodyPr/>
        <a:lstStyle/>
        <a:p>
          <a:endParaRPr lang="en-US"/>
        </a:p>
      </dgm:t>
    </dgm:pt>
    <dgm:pt modelId="{18208FAC-9A18-49B5-A550-7548A17A10DC}">
      <dgm:prSet/>
      <dgm:spPr/>
      <dgm:t>
        <a:bodyPr/>
        <a:lstStyle/>
        <a:p>
          <a:r>
            <a:rPr lang="en-US"/>
            <a:t>Activities</a:t>
          </a:r>
        </a:p>
      </dgm:t>
    </dgm:pt>
    <dgm:pt modelId="{FF7E6A1A-1359-4597-B035-875A0B26BFEF}" type="parTrans" cxnId="{B368C857-26B3-4A87-AEA0-7327E9DBDFC4}">
      <dgm:prSet/>
      <dgm:spPr/>
      <dgm:t>
        <a:bodyPr/>
        <a:lstStyle/>
        <a:p>
          <a:endParaRPr lang="en-US"/>
        </a:p>
      </dgm:t>
    </dgm:pt>
    <dgm:pt modelId="{195E1D0D-317B-4E21-813C-BE1176145EF9}" type="sibTrans" cxnId="{B368C857-26B3-4A87-AEA0-7327E9DBDFC4}">
      <dgm:prSet/>
      <dgm:spPr/>
      <dgm:t>
        <a:bodyPr/>
        <a:lstStyle/>
        <a:p>
          <a:endParaRPr lang="en-US"/>
        </a:p>
      </dgm:t>
    </dgm:pt>
    <dgm:pt modelId="{FFADF39A-E58D-4908-A33F-6D7A4CEE1DCC}">
      <dgm:prSet/>
      <dgm:spPr/>
      <dgm:t>
        <a:bodyPr/>
        <a:lstStyle/>
        <a:p>
          <a:r>
            <a:rPr lang="en-US"/>
            <a:t>Volunteering</a:t>
          </a:r>
        </a:p>
      </dgm:t>
    </dgm:pt>
    <dgm:pt modelId="{1D88EA7E-4EC7-4069-9135-C18352865F33}" type="parTrans" cxnId="{22BAD77E-1528-40BC-B20B-28BC6706AD6B}">
      <dgm:prSet/>
      <dgm:spPr/>
      <dgm:t>
        <a:bodyPr/>
        <a:lstStyle/>
        <a:p>
          <a:endParaRPr lang="en-US"/>
        </a:p>
      </dgm:t>
    </dgm:pt>
    <dgm:pt modelId="{C8D88E31-5C39-4FA1-8731-370CB5333151}" type="sibTrans" cxnId="{22BAD77E-1528-40BC-B20B-28BC6706AD6B}">
      <dgm:prSet/>
      <dgm:spPr/>
      <dgm:t>
        <a:bodyPr/>
        <a:lstStyle/>
        <a:p>
          <a:endParaRPr lang="en-US"/>
        </a:p>
      </dgm:t>
    </dgm:pt>
    <dgm:pt modelId="{A1E45B74-F73E-44D9-86C6-D41FE9D71ACF}">
      <dgm:prSet/>
      <dgm:spPr/>
      <dgm:t>
        <a:bodyPr/>
        <a:lstStyle/>
        <a:p>
          <a:r>
            <a:rPr lang="en-US"/>
            <a:t>Q&amp;A</a:t>
          </a:r>
        </a:p>
      </dgm:t>
    </dgm:pt>
    <dgm:pt modelId="{48887BF4-864A-4129-8EC0-BB769C4A4B7E}" type="parTrans" cxnId="{C5DDA525-15F6-449C-ABE2-4899800BC6B1}">
      <dgm:prSet/>
      <dgm:spPr/>
      <dgm:t>
        <a:bodyPr/>
        <a:lstStyle/>
        <a:p>
          <a:endParaRPr lang="en-US"/>
        </a:p>
      </dgm:t>
    </dgm:pt>
    <dgm:pt modelId="{38073D9C-4B6C-47F6-86EF-98AE9FFA14F0}" type="sibTrans" cxnId="{C5DDA525-15F6-449C-ABE2-4899800BC6B1}">
      <dgm:prSet/>
      <dgm:spPr/>
      <dgm:t>
        <a:bodyPr/>
        <a:lstStyle/>
        <a:p>
          <a:endParaRPr lang="en-US"/>
        </a:p>
      </dgm:t>
    </dgm:pt>
    <dgm:pt modelId="{7A28453D-CEBE-4716-965A-2731DF73E706}" type="pres">
      <dgm:prSet presAssocID="{32453B0C-32FF-4318-AC1A-749ED5AD42C2}" presName="linear" presStyleCnt="0">
        <dgm:presLayoutVars>
          <dgm:dir/>
          <dgm:animLvl val="lvl"/>
          <dgm:resizeHandles val="exact"/>
        </dgm:presLayoutVars>
      </dgm:prSet>
      <dgm:spPr/>
    </dgm:pt>
    <dgm:pt modelId="{CAB43B21-3B4D-48C9-9628-3711AA2C9955}" type="pres">
      <dgm:prSet presAssocID="{67187CB9-AF55-40E6-ABFF-055AEA5EC8F4}" presName="parentLin" presStyleCnt="0"/>
      <dgm:spPr/>
    </dgm:pt>
    <dgm:pt modelId="{AE000A4B-1F0E-467D-9BA1-E000E6CE3099}" type="pres">
      <dgm:prSet presAssocID="{67187CB9-AF55-40E6-ABFF-055AEA5EC8F4}" presName="parentLeftMargin" presStyleLbl="node1" presStyleIdx="0" presStyleCnt="6"/>
      <dgm:spPr/>
    </dgm:pt>
    <dgm:pt modelId="{28690454-FC8E-459F-BDC1-D16E9D299586}" type="pres">
      <dgm:prSet presAssocID="{67187CB9-AF55-40E6-ABFF-055AEA5EC8F4}" presName="parentText" presStyleLbl="node1" presStyleIdx="0" presStyleCnt="6">
        <dgm:presLayoutVars>
          <dgm:chMax val="0"/>
          <dgm:bulletEnabled val="1"/>
        </dgm:presLayoutVars>
      </dgm:prSet>
      <dgm:spPr/>
    </dgm:pt>
    <dgm:pt modelId="{534FB3B3-33B2-4631-B169-595AF683D50E}" type="pres">
      <dgm:prSet presAssocID="{67187CB9-AF55-40E6-ABFF-055AEA5EC8F4}" presName="negativeSpace" presStyleCnt="0"/>
      <dgm:spPr/>
    </dgm:pt>
    <dgm:pt modelId="{4A5D56D7-7C1B-4346-BF70-92A829A55562}" type="pres">
      <dgm:prSet presAssocID="{67187CB9-AF55-40E6-ABFF-055AEA5EC8F4}" presName="childText" presStyleLbl="conFgAcc1" presStyleIdx="0" presStyleCnt="6" custLinFactNeighborX="-161">
        <dgm:presLayoutVars>
          <dgm:bulletEnabled val="1"/>
        </dgm:presLayoutVars>
      </dgm:prSet>
      <dgm:spPr/>
    </dgm:pt>
    <dgm:pt modelId="{B8277F1C-5F7D-4F0B-89FD-EF83E5752DED}" type="pres">
      <dgm:prSet presAssocID="{AF2E85FA-CD0C-4268-B125-4F31228AEC0C}" presName="spaceBetweenRectangles" presStyleCnt="0"/>
      <dgm:spPr/>
    </dgm:pt>
    <dgm:pt modelId="{E7B1FF44-9063-48B0-9B3A-F1FE71E16667}" type="pres">
      <dgm:prSet presAssocID="{F299C25D-CA73-4A73-84ED-0C4F1A270696}" presName="parentLin" presStyleCnt="0"/>
      <dgm:spPr/>
    </dgm:pt>
    <dgm:pt modelId="{C86481D3-AD15-4480-80B4-D45065A2A8E8}" type="pres">
      <dgm:prSet presAssocID="{F299C25D-CA73-4A73-84ED-0C4F1A270696}" presName="parentLeftMargin" presStyleLbl="node1" presStyleIdx="0" presStyleCnt="6"/>
      <dgm:spPr/>
    </dgm:pt>
    <dgm:pt modelId="{9994D133-D8C6-4531-AA57-BA7E97EDAEBE}" type="pres">
      <dgm:prSet presAssocID="{F299C25D-CA73-4A73-84ED-0C4F1A270696}" presName="parentText" presStyleLbl="node1" presStyleIdx="1" presStyleCnt="6">
        <dgm:presLayoutVars>
          <dgm:chMax val="0"/>
          <dgm:bulletEnabled val="1"/>
        </dgm:presLayoutVars>
      </dgm:prSet>
      <dgm:spPr/>
    </dgm:pt>
    <dgm:pt modelId="{06B1FBB8-EE1D-4DD1-BBC0-D12D6871A879}" type="pres">
      <dgm:prSet presAssocID="{F299C25D-CA73-4A73-84ED-0C4F1A270696}" presName="negativeSpace" presStyleCnt="0"/>
      <dgm:spPr/>
    </dgm:pt>
    <dgm:pt modelId="{1BBEADB6-AB03-4FC1-AC2D-7EB6DF9EB6C3}" type="pres">
      <dgm:prSet presAssocID="{F299C25D-CA73-4A73-84ED-0C4F1A270696}" presName="childText" presStyleLbl="conFgAcc1" presStyleIdx="1" presStyleCnt="6">
        <dgm:presLayoutVars>
          <dgm:bulletEnabled val="1"/>
        </dgm:presLayoutVars>
      </dgm:prSet>
      <dgm:spPr/>
    </dgm:pt>
    <dgm:pt modelId="{13C150BA-2B59-4781-9631-026E6CAEF48D}" type="pres">
      <dgm:prSet presAssocID="{D6A353D8-A106-41DC-97A9-51B2E36EDA3C}" presName="spaceBetweenRectangles" presStyleCnt="0"/>
      <dgm:spPr/>
    </dgm:pt>
    <dgm:pt modelId="{FC361B9D-984D-4C0F-80E2-71CF9C404A05}" type="pres">
      <dgm:prSet presAssocID="{ADE9573B-56D7-4CEE-B62C-4D5952A27BE3}" presName="parentLin" presStyleCnt="0"/>
      <dgm:spPr/>
    </dgm:pt>
    <dgm:pt modelId="{E5941551-D913-4686-B98D-3769B0DDD0A1}" type="pres">
      <dgm:prSet presAssocID="{ADE9573B-56D7-4CEE-B62C-4D5952A27BE3}" presName="parentLeftMargin" presStyleLbl="node1" presStyleIdx="1" presStyleCnt="6"/>
      <dgm:spPr/>
    </dgm:pt>
    <dgm:pt modelId="{BC952DCE-D58F-4A22-86B7-3419C63FCF16}" type="pres">
      <dgm:prSet presAssocID="{ADE9573B-56D7-4CEE-B62C-4D5952A27BE3}" presName="parentText" presStyleLbl="node1" presStyleIdx="2" presStyleCnt="6">
        <dgm:presLayoutVars>
          <dgm:chMax val="0"/>
          <dgm:bulletEnabled val="1"/>
        </dgm:presLayoutVars>
      </dgm:prSet>
      <dgm:spPr/>
    </dgm:pt>
    <dgm:pt modelId="{7320EBD8-7ABE-466E-AD3E-A900F8F7B5AA}" type="pres">
      <dgm:prSet presAssocID="{ADE9573B-56D7-4CEE-B62C-4D5952A27BE3}" presName="negativeSpace" presStyleCnt="0"/>
      <dgm:spPr/>
    </dgm:pt>
    <dgm:pt modelId="{D0DBFFC1-E4E9-4353-8439-9AD425BD7212}" type="pres">
      <dgm:prSet presAssocID="{ADE9573B-56D7-4CEE-B62C-4D5952A27BE3}" presName="childText" presStyleLbl="conFgAcc1" presStyleIdx="2" presStyleCnt="6">
        <dgm:presLayoutVars>
          <dgm:bulletEnabled val="1"/>
        </dgm:presLayoutVars>
      </dgm:prSet>
      <dgm:spPr/>
    </dgm:pt>
    <dgm:pt modelId="{5654A6BE-25DC-40D0-A7AF-F3F898250ECA}" type="pres">
      <dgm:prSet presAssocID="{0F1AE440-D5D3-40C7-BDE1-34D28C7D4F82}" presName="spaceBetweenRectangles" presStyleCnt="0"/>
      <dgm:spPr/>
    </dgm:pt>
    <dgm:pt modelId="{98A0F5E3-E11D-4F20-B549-97F6A2B7F85B}" type="pres">
      <dgm:prSet presAssocID="{18208FAC-9A18-49B5-A550-7548A17A10DC}" presName="parentLin" presStyleCnt="0"/>
      <dgm:spPr/>
    </dgm:pt>
    <dgm:pt modelId="{C73B45C6-3FAF-4428-80D4-4FDA485E5029}" type="pres">
      <dgm:prSet presAssocID="{18208FAC-9A18-49B5-A550-7548A17A10DC}" presName="parentLeftMargin" presStyleLbl="node1" presStyleIdx="2" presStyleCnt="6"/>
      <dgm:spPr/>
    </dgm:pt>
    <dgm:pt modelId="{7988B0D7-0DB7-453B-AECD-CCE28E9909D7}" type="pres">
      <dgm:prSet presAssocID="{18208FAC-9A18-49B5-A550-7548A17A10DC}" presName="parentText" presStyleLbl="node1" presStyleIdx="3" presStyleCnt="6">
        <dgm:presLayoutVars>
          <dgm:chMax val="0"/>
          <dgm:bulletEnabled val="1"/>
        </dgm:presLayoutVars>
      </dgm:prSet>
      <dgm:spPr/>
    </dgm:pt>
    <dgm:pt modelId="{D536B571-A25E-49BD-BEB1-6EA829AD3809}" type="pres">
      <dgm:prSet presAssocID="{18208FAC-9A18-49B5-A550-7548A17A10DC}" presName="negativeSpace" presStyleCnt="0"/>
      <dgm:spPr/>
    </dgm:pt>
    <dgm:pt modelId="{2717CDB6-9BC8-454D-938F-87508F00E315}" type="pres">
      <dgm:prSet presAssocID="{18208FAC-9A18-49B5-A550-7548A17A10DC}" presName="childText" presStyleLbl="conFgAcc1" presStyleIdx="3" presStyleCnt="6">
        <dgm:presLayoutVars>
          <dgm:bulletEnabled val="1"/>
        </dgm:presLayoutVars>
      </dgm:prSet>
      <dgm:spPr/>
    </dgm:pt>
    <dgm:pt modelId="{F2B1801A-7C8A-4E69-8FA0-C90C3448AC28}" type="pres">
      <dgm:prSet presAssocID="{195E1D0D-317B-4E21-813C-BE1176145EF9}" presName="spaceBetweenRectangles" presStyleCnt="0"/>
      <dgm:spPr/>
    </dgm:pt>
    <dgm:pt modelId="{EC349FB8-D3E9-4E45-86A8-06443853C587}" type="pres">
      <dgm:prSet presAssocID="{FFADF39A-E58D-4908-A33F-6D7A4CEE1DCC}" presName="parentLin" presStyleCnt="0"/>
      <dgm:spPr/>
    </dgm:pt>
    <dgm:pt modelId="{BEC2E03A-61FA-4D96-B9DE-0F8A2C05D661}" type="pres">
      <dgm:prSet presAssocID="{FFADF39A-E58D-4908-A33F-6D7A4CEE1DCC}" presName="parentLeftMargin" presStyleLbl="node1" presStyleIdx="3" presStyleCnt="6"/>
      <dgm:spPr/>
    </dgm:pt>
    <dgm:pt modelId="{D1B40359-62BB-4D37-B63A-7D7EC45009EE}" type="pres">
      <dgm:prSet presAssocID="{FFADF39A-E58D-4908-A33F-6D7A4CEE1DCC}" presName="parentText" presStyleLbl="node1" presStyleIdx="4" presStyleCnt="6">
        <dgm:presLayoutVars>
          <dgm:chMax val="0"/>
          <dgm:bulletEnabled val="1"/>
        </dgm:presLayoutVars>
      </dgm:prSet>
      <dgm:spPr/>
    </dgm:pt>
    <dgm:pt modelId="{36E72CC6-5350-41B9-B6FF-23FC1C808FFF}" type="pres">
      <dgm:prSet presAssocID="{FFADF39A-E58D-4908-A33F-6D7A4CEE1DCC}" presName="negativeSpace" presStyleCnt="0"/>
      <dgm:spPr/>
    </dgm:pt>
    <dgm:pt modelId="{4FBCC496-5981-4591-A8F2-7345CF5BD2F5}" type="pres">
      <dgm:prSet presAssocID="{FFADF39A-E58D-4908-A33F-6D7A4CEE1DCC}" presName="childText" presStyleLbl="conFgAcc1" presStyleIdx="4" presStyleCnt="6">
        <dgm:presLayoutVars>
          <dgm:bulletEnabled val="1"/>
        </dgm:presLayoutVars>
      </dgm:prSet>
      <dgm:spPr/>
    </dgm:pt>
    <dgm:pt modelId="{935F68C0-1D50-430A-80A7-910A942735A7}" type="pres">
      <dgm:prSet presAssocID="{C8D88E31-5C39-4FA1-8731-370CB5333151}" presName="spaceBetweenRectangles" presStyleCnt="0"/>
      <dgm:spPr/>
    </dgm:pt>
    <dgm:pt modelId="{8D43F98D-7B86-4F77-8A48-AB8E8EEAE286}" type="pres">
      <dgm:prSet presAssocID="{A1E45B74-F73E-44D9-86C6-D41FE9D71ACF}" presName="parentLin" presStyleCnt="0"/>
      <dgm:spPr/>
    </dgm:pt>
    <dgm:pt modelId="{9D017C37-6D68-4B84-83AC-D3FD3755CC5E}" type="pres">
      <dgm:prSet presAssocID="{A1E45B74-F73E-44D9-86C6-D41FE9D71ACF}" presName="parentLeftMargin" presStyleLbl="node1" presStyleIdx="4" presStyleCnt="6"/>
      <dgm:spPr/>
    </dgm:pt>
    <dgm:pt modelId="{32D32B06-D2A3-49B2-89EF-FC00A5B818BB}" type="pres">
      <dgm:prSet presAssocID="{A1E45B74-F73E-44D9-86C6-D41FE9D71ACF}" presName="parentText" presStyleLbl="node1" presStyleIdx="5" presStyleCnt="6">
        <dgm:presLayoutVars>
          <dgm:chMax val="0"/>
          <dgm:bulletEnabled val="1"/>
        </dgm:presLayoutVars>
      </dgm:prSet>
      <dgm:spPr/>
    </dgm:pt>
    <dgm:pt modelId="{17B6963C-ADD8-4981-85AE-5D3155E6AEEB}" type="pres">
      <dgm:prSet presAssocID="{A1E45B74-F73E-44D9-86C6-D41FE9D71ACF}" presName="negativeSpace" presStyleCnt="0"/>
      <dgm:spPr/>
    </dgm:pt>
    <dgm:pt modelId="{EC489EB6-9C71-4FAA-A210-4868442FFC6B}" type="pres">
      <dgm:prSet presAssocID="{A1E45B74-F73E-44D9-86C6-D41FE9D71ACF}" presName="childText" presStyleLbl="conFgAcc1" presStyleIdx="5" presStyleCnt="6">
        <dgm:presLayoutVars>
          <dgm:bulletEnabled val="1"/>
        </dgm:presLayoutVars>
      </dgm:prSet>
      <dgm:spPr/>
    </dgm:pt>
  </dgm:ptLst>
  <dgm:cxnLst>
    <dgm:cxn modelId="{13D47907-C1C3-456F-9BA6-35CFCFCA4D53}" type="presOf" srcId="{A1E45B74-F73E-44D9-86C6-D41FE9D71ACF}" destId="{32D32B06-D2A3-49B2-89EF-FC00A5B818BB}" srcOrd="1" destOrd="0" presId="urn:microsoft.com/office/officeart/2005/8/layout/list1"/>
    <dgm:cxn modelId="{DE629512-D2D8-4A49-8308-0E51F7F2695D}" type="presOf" srcId="{67187CB9-AF55-40E6-ABFF-055AEA5EC8F4}" destId="{AE000A4B-1F0E-467D-9BA1-E000E6CE3099}" srcOrd="0" destOrd="0" presId="urn:microsoft.com/office/officeart/2005/8/layout/list1"/>
    <dgm:cxn modelId="{4F28A417-AD9E-4CB4-9219-8DC004E5B0BF}" type="presOf" srcId="{67187CB9-AF55-40E6-ABFF-055AEA5EC8F4}" destId="{28690454-FC8E-459F-BDC1-D16E9D299586}" srcOrd="1" destOrd="0" presId="urn:microsoft.com/office/officeart/2005/8/layout/list1"/>
    <dgm:cxn modelId="{2E645C1D-47F7-41E7-A1BD-C8E863C0BA1B}" type="presOf" srcId="{18208FAC-9A18-49B5-A550-7548A17A10DC}" destId="{C73B45C6-3FAF-4428-80D4-4FDA485E5029}" srcOrd="0" destOrd="0" presId="urn:microsoft.com/office/officeart/2005/8/layout/list1"/>
    <dgm:cxn modelId="{C5DDA525-15F6-449C-ABE2-4899800BC6B1}" srcId="{32453B0C-32FF-4318-AC1A-749ED5AD42C2}" destId="{A1E45B74-F73E-44D9-86C6-D41FE9D71ACF}" srcOrd="5" destOrd="0" parTransId="{48887BF4-864A-4129-8EC0-BB769C4A4B7E}" sibTransId="{38073D9C-4B6C-47F6-86EF-98AE9FFA14F0}"/>
    <dgm:cxn modelId="{A99A2A3A-0A0D-44C7-A692-5C3379F77B15}" type="presOf" srcId="{18208FAC-9A18-49B5-A550-7548A17A10DC}" destId="{7988B0D7-0DB7-453B-AECD-CCE28E9909D7}" srcOrd="1" destOrd="0" presId="urn:microsoft.com/office/officeart/2005/8/layout/list1"/>
    <dgm:cxn modelId="{757F0464-BD5D-4FFA-9079-833D8B0EEFFA}" srcId="{32453B0C-32FF-4318-AC1A-749ED5AD42C2}" destId="{67187CB9-AF55-40E6-ABFF-055AEA5EC8F4}" srcOrd="0" destOrd="0" parTransId="{619FB9FC-4013-4747-81B3-B3D891FDD5E7}" sibTransId="{AF2E85FA-CD0C-4268-B125-4F31228AEC0C}"/>
    <dgm:cxn modelId="{F5652748-59BE-4719-95A3-0EB7F4F2F0FB}" type="presOf" srcId="{F299C25D-CA73-4A73-84ED-0C4F1A270696}" destId="{C86481D3-AD15-4480-80B4-D45065A2A8E8}" srcOrd="0" destOrd="0" presId="urn:microsoft.com/office/officeart/2005/8/layout/list1"/>
    <dgm:cxn modelId="{807DBD56-2AB4-4F08-95B9-73BEB4876872}" type="presOf" srcId="{FFADF39A-E58D-4908-A33F-6D7A4CEE1DCC}" destId="{D1B40359-62BB-4D37-B63A-7D7EC45009EE}" srcOrd="1" destOrd="0" presId="urn:microsoft.com/office/officeart/2005/8/layout/list1"/>
    <dgm:cxn modelId="{B368C857-26B3-4A87-AEA0-7327E9DBDFC4}" srcId="{32453B0C-32FF-4318-AC1A-749ED5AD42C2}" destId="{18208FAC-9A18-49B5-A550-7548A17A10DC}" srcOrd="3" destOrd="0" parTransId="{FF7E6A1A-1359-4597-B035-875A0B26BFEF}" sibTransId="{195E1D0D-317B-4E21-813C-BE1176145EF9}"/>
    <dgm:cxn modelId="{ECD86F7D-5E25-4FF1-A2A7-2042721C8A9D}" type="presOf" srcId="{A1E45B74-F73E-44D9-86C6-D41FE9D71ACF}" destId="{9D017C37-6D68-4B84-83AC-D3FD3755CC5E}" srcOrd="0" destOrd="0" presId="urn:microsoft.com/office/officeart/2005/8/layout/list1"/>
    <dgm:cxn modelId="{22BAD77E-1528-40BC-B20B-28BC6706AD6B}" srcId="{32453B0C-32FF-4318-AC1A-749ED5AD42C2}" destId="{FFADF39A-E58D-4908-A33F-6D7A4CEE1DCC}" srcOrd="4" destOrd="0" parTransId="{1D88EA7E-4EC7-4069-9135-C18352865F33}" sibTransId="{C8D88E31-5C39-4FA1-8731-370CB5333151}"/>
    <dgm:cxn modelId="{C58534A3-663E-4C6B-B08A-4EF87E895B6C}" type="presOf" srcId="{F299C25D-CA73-4A73-84ED-0C4F1A270696}" destId="{9994D133-D8C6-4531-AA57-BA7E97EDAEBE}" srcOrd="1" destOrd="0" presId="urn:microsoft.com/office/officeart/2005/8/layout/list1"/>
    <dgm:cxn modelId="{B5CE04B8-6390-41FB-9B67-B876B70340CE}" type="presOf" srcId="{ADE9573B-56D7-4CEE-B62C-4D5952A27BE3}" destId="{E5941551-D913-4686-B98D-3769B0DDD0A1}" srcOrd="0" destOrd="0" presId="urn:microsoft.com/office/officeart/2005/8/layout/list1"/>
    <dgm:cxn modelId="{EA0ADCC5-2C93-41E3-8D7B-3D74695BBB28}" srcId="{32453B0C-32FF-4318-AC1A-749ED5AD42C2}" destId="{ADE9573B-56D7-4CEE-B62C-4D5952A27BE3}" srcOrd="2" destOrd="0" parTransId="{01D2D2E4-F332-459F-8082-BE2677E107AF}" sibTransId="{0F1AE440-D5D3-40C7-BDE1-34D28C7D4F82}"/>
    <dgm:cxn modelId="{D74868CC-80B5-4348-B26E-BB535D02B184}" srcId="{32453B0C-32FF-4318-AC1A-749ED5AD42C2}" destId="{F299C25D-CA73-4A73-84ED-0C4F1A270696}" srcOrd="1" destOrd="0" parTransId="{7921BE61-CB95-4E73-8B06-8EF3B1F56667}" sibTransId="{D6A353D8-A106-41DC-97A9-51B2E36EDA3C}"/>
    <dgm:cxn modelId="{E9AF28E9-2687-4840-8E1E-70C53E54E894}" type="presOf" srcId="{ADE9573B-56D7-4CEE-B62C-4D5952A27BE3}" destId="{BC952DCE-D58F-4A22-86B7-3419C63FCF16}" srcOrd="1" destOrd="0" presId="urn:microsoft.com/office/officeart/2005/8/layout/list1"/>
    <dgm:cxn modelId="{80E8F1F6-CFF9-49AA-A74D-9CFB403768C4}" type="presOf" srcId="{FFADF39A-E58D-4908-A33F-6D7A4CEE1DCC}" destId="{BEC2E03A-61FA-4D96-B9DE-0F8A2C05D661}" srcOrd="0" destOrd="0" presId="urn:microsoft.com/office/officeart/2005/8/layout/list1"/>
    <dgm:cxn modelId="{6ADE18FA-DFCB-469F-89EC-FDBF0C9191BD}" type="presOf" srcId="{32453B0C-32FF-4318-AC1A-749ED5AD42C2}" destId="{7A28453D-CEBE-4716-965A-2731DF73E706}" srcOrd="0" destOrd="0" presId="urn:microsoft.com/office/officeart/2005/8/layout/list1"/>
    <dgm:cxn modelId="{6B2429ED-65AF-41FB-AB9F-C6147CBD018E}" type="presParOf" srcId="{7A28453D-CEBE-4716-965A-2731DF73E706}" destId="{CAB43B21-3B4D-48C9-9628-3711AA2C9955}" srcOrd="0" destOrd="0" presId="urn:microsoft.com/office/officeart/2005/8/layout/list1"/>
    <dgm:cxn modelId="{F834A387-0C03-4539-AA18-F036AB71B88D}" type="presParOf" srcId="{CAB43B21-3B4D-48C9-9628-3711AA2C9955}" destId="{AE000A4B-1F0E-467D-9BA1-E000E6CE3099}" srcOrd="0" destOrd="0" presId="urn:microsoft.com/office/officeart/2005/8/layout/list1"/>
    <dgm:cxn modelId="{8AF44459-4D0C-4B60-9561-566A105BB23A}" type="presParOf" srcId="{CAB43B21-3B4D-48C9-9628-3711AA2C9955}" destId="{28690454-FC8E-459F-BDC1-D16E9D299586}" srcOrd="1" destOrd="0" presId="urn:microsoft.com/office/officeart/2005/8/layout/list1"/>
    <dgm:cxn modelId="{1CE5751A-29B0-4747-92C8-09A0D7ED4364}" type="presParOf" srcId="{7A28453D-CEBE-4716-965A-2731DF73E706}" destId="{534FB3B3-33B2-4631-B169-595AF683D50E}" srcOrd="1" destOrd="0" presId="urn:microsoft.com/office/officeart/2005/8/layout/list1"/>
    <dgm:cxn modelId="{746394B2-903D-4D74-A962-3BF99DA6FBE2}" type="presParOf" srcId="{7A28453D-CEBE-4716-965A-2731DF73E706}" destId="{4A5D56D7-7C1B-4346-BF70-92A829A55562}" srcOrd="2" destOrd="0" presId="urn:microsoft.com/office/officeart/2005/8/layout/list1"/>
    <dgm:cxn modelId="{5351415E-12EF-4BB7-A63E-7DE628FA8738}" type="presParOf" srcId="{7A28453D-CEBE-4716-965A-2731DF73E706}" destId="{B8277F1C-5F7D-4F0B-89FD-EF83E5752DED}" srcOrd="3" destOrd="0" presId="urn:microsoft.com/office/officeart/2005/8/layout/list1"/>
    <dgm:cxn modelId="{3997B6A7-EA45-4EB1-A243-1DBC16FBDAF9}" type="presParOf" srcId="{7A28453D-CEBE-4716-965A-2731DF73E706}" destId="{E7B1FF44-9063-48B0-9B3A-F1FE71E16667}" srcOrd="4" destOrd="0" presId="urn:microsoft.com/office/officeart/2005/8/layout/list1"/>
    <dgm:cxn modelId="{FBD69B1F-E646-4AA4-842D-B092EC8BBB6D}" type="presParOf" srcId="{E7B1FF44-9063-48B0-9B3A-F1FE71E16667}" destId="{C86481D3-AD15-4480-80B4-D45065A2A8E8}" srcOrd="0" destOrd="0" presId="urn:microsoft.com/office/officeart/2005/8/layout/list1"/>
    <dgm:cxn modelId="{1529594E-D6E1-442D-B9A5-8D26A197FFD5}" type="presParOf" srcId="{E7B1FF44-9063-48B0-9B3A-F1FE71E16667}" destId="{9994D133-D8C6-4531-AA57-BA7E97EDAEBE}" srcOrd="1" destOrd="0" presId="urn:microsoft.com/office/officeart/2005/8/layout/list1"/>
    <dgm:cxn modelId="{C80AD17E-CF21-4DF7-8674-D0F05F20218C}" type="presParOf" srcId="{7A28453D-CEBE-4716-965A-2731DF73E706}" destId="{06B1FBB8-EE1D-4DD1-BBC0-D12D6871A879}" srcOrd="5" destOrd="0" presId="urn:microsoft.com/office/officeart/2005/8/layout/list1"/>
    <dgm:cxn modelId="{51D4546F-9CE0-44F3-9548-179E8DBC7691}" type="presParOf" srcId="{7A28453D-CEBE-4716-965A-2731DF73E706}" destId="{1BBEADB6-AB03-4FC1-AC2D-7EB6DF9EB6C3}" srcOrd="6" destOrd="0" presId="urn:microsoft.com/office/officeart/2005/8/layout/list1"/>
    <dgm:cxn modelId="{C51EF5CE-01B8-45A8-9441-C7B9F7FCDF92}" type="presParOf" srcId="{7A28453D-CEBE-4716-965A-2731DF73E706}" destId="{13C150BA-2B59-4781-9631-026E6CAEF48D}" srcOrd="7" destOrd="0" presId="urn:microsoft.com/office/officeart/2005/8/layout/list1"/>
    <dgm:cxn modelId="{EC78F766-212C-4F96-AEAD-B49632940146}" type="presParOf" srcId="{7A28453D-CEBE-4716-965A-2731DF73E706}" destId="{FC361B9D-984D-4C0F-80E2-71CF9C404A05}" srcOrd="8" destOrd="0" presId="urn:microsoft.com/office/officeart/2005/8/layout/list1"/>
    <dgm:cxn modelId="{76263AF0-C3DD-4E4B-86B1-BDAAF25FD032}" type="presParOf" srcId="{FC361B9D-984D-4C0F-80E2-71CF9C404A05}" destId="{E5941551-D913-4686-B98D-3769B0DDD0A1}" srcOrd="0" destOrd="0" presId="urn:microsoft.com/office/officeart/2005/8/layout/list1"/>
    <dgm:cxn modelId="{9FB2B575-50CC-483B-9663-46DF45072A4D}" type="presParOf" srcId="{FC361B9D-984D-4C0F-80E2-71CF9C404A05}" destId="{BC952DCE-D58F-4A22-86B7-3419C63FCF16}" srcOrd="1" destOrd="0" presId="urn:microsoft.com/office/officeart/2005/8/layout/list1"/>
    <dgm:cxn modelId="{3534016E-0C6D-4870-AC20-DA8A73E1DD87}" type="presParOf" srcId="{7A28453D-CEBE-4716-965A-2731DF73E706}" destId="{7320EBD8-7ABE-466E-AD3E-A900F8F7B5AA}" srcOrd="9" destOrd="0" presId="urn:microsoft.com/office/officeart/2005/8/layout/list1"/>
    <dgm:cxn modelId="{0F0D3BB9-DFF5-4DA2-B295-935A9254DD11}" type="presParOf" srcId="{7A28453D-CEBE-4716-965A-2731DF73E706}" destId="{D0DBFFC1-E4E9-4353-8439-9AD425BD7212}" srcOrd="10" destOrd="0" presId="urn:microsoft.com/office/officeart/2005/8/layout/list1"/>
    <dgm:cxn modelId="{31BE1900-8B6D-4A70-8142-52443DF9649E}" type="presParOf" srcId="{7A28453D-CEBE-4716-965A-2731DF73E706}" destId="{5654A6BE-25DC-40D0-A7AF-F3F898250ECA}" srcOrd="11" destOrd="0" presId="urn:microsoft.com/office/officeart/2005/8/layout/list1"/>
    <dgm:cxn modelId="{A1BB8E93-3E8D-4363-8DBD-C3B0DD8BE341}" type="presParOf" srcId="{7A28453D-CEBE-4716-965A-2731DF73E706}" destId="{98A0F5E3-E11D-4F20-B549-97F6A2B7F85B}" srcOrd="12" destOrd="0" presId="urn:microsoft.com/office/officeart/2005/8/layout/list1"/>
    <dgm:cxn modelId="{0C70FE29-BB75-463A-8491-CEFE60942E98}" type="presParOf" srcId="{98A0F5E3-E11D-4F20-B549-97F6A2B7F85B}" destId="{C73B45C6-3FAF-4428-80D4-4FDA485E5029}" srcOrd="0" destOrd="0" presId="urn:microsoft.com/office/officeart/2005/8/layout/list1"/>
    <dgm:cxn modelId="{41320891-D08D-4775-887B-12187178038C}" type="presParOf" srcId="{98A0F5E3-E11D-4F20-B549-97F6A2B7F85B}" destId="{7988B0D7-0DB7-453B-AECD-CCE28E9909D7}" srcOrd="1" destOrd="0" presId="urn:microsoft.com/office/officeart/2005/8/layout/list1"/>
    <dgm:cxn modelId="{305D46DA-A4D3-4104-8AF8-261C46F2EDBB}" type="presParOf" srcId="{7A28453D-CEBE-4716-965A-2731DF73E706}" destId="{D536B571-A25E-49BD-BEB1-6EA829AD3809}" srcOrd="13" destOrd="0" presId="urn:microsoft.com/office/officeart/2005/8/layout/list1"/>
    <dgm:cxn modelId="{5235CD04-A4B8-4D25-92CA-126A8FA03611}" type="presParOf" srcId="{7A28453D-CEBE-4716-965A-2731DF73E706}" destId="{2717CDB6-9BC8-454D-938F-87508F00E315}" srcOrd="14" destOrd="0" presId="urn:microsoft.com/office/officeart/2005/8/layout/list1"/>
    <dgm:cxn modelId="{687F30CE-DA39-45BE-9FDA-B2CC5EB07EF1}" type="presParOf" srcId="{7A28453D-CEBE-4716-965A-2731DF73E706}" destId="{F2B1801A-7C8A-4E69-8FA0-C90C3448AC28}" srcOrd="15" destOrd="0" presId="urn:microsoft.com/office/officeart/2005/8/layout/list1"/>
    <dgm:cxn modelId="{06D0FB3B-45B5-4DD0-9D7B-83E468BE145E}" type="presParOf" srcId="{7A28453D-CEBE-4716-965A-2731DF73E706}" destId="{EC349FB8-D3E9-4E45-86A8-06443853C587}" srcOrd="16" destOrd="0" presId="urn:microsoft.com/office/officeart/2005/8/layout/list1"/>
    <dgm:cxn modelId="{46FBAF2C-296C-49E9-91BF-899A7AE928DD}" type="presParOf" srcId="{EC349FB8-D3E9-4E45-86A8-06443853C587}" destId="{BEC2E03A-61FA-4D96-B9DE-0F8A2C05D661}" srcOrd="0" destOrd="0" presId="urn:microsoft.com/office/officeart/2005/8/layout/list1"/>
    <dgm:cxn modelId="{88114E9D-FE8C-4436-A0A8-2D9A51B92D15}" type="presParOf" srcId="{EC349FB8-D3E9-4E45-86A8-06443853C587}" destId="{D1B40359-62BB-4D37-B63A-7D7EC45009EE}" srcOrd="1" destOrd="0" presId="urn:microsoft.com/office/officeart/2005/8/layout/list1"/>
    <dgm:cxn modelId="{CD6E73CE-552A-4B97-96DA-C303A79FA1A6}" type="presParOf" srcId="{7A28453D-CEBE-4716-965A-2731DF73E706}" destId="{36E72CC6-5350-41B9-B6FF-23FC1C808FFF}" srcOrd="17" destOrd="0" presId="urn:microsoft.com/office/officeart/2005/8/layout/list1"/>
    <dgm:cxn modelId="{DB1EFE6C-300E-4D8A-8F20-C8C69CD3E4F1}" type="presParOf" srcId="{7A28453D-CEBE-4716-965A-2731DF73E706}" destId="{4FBCC496-5981-4591-A8F2-7345CF5BD2F5}" srcOrd="18" destOrd="0" presId="urn:microsoft.com/office/officeart/2005/8/layout/list1"/>
    <dgm:cxn modelId="{B9453100-58F3-4920-943E-B864733A4145}" type="presParOf" srcId="{7A28453D-CEBE-4716-965A-2731DF73E706}" destId="{935F68C0-1D50-430A-80A7-910A942735A7}" srcOrd="19" destOrd="0" presId="urn:microsoft.com/office/officeart/2005/8/layout/list1"/>
    <dgm:cxn modelId="{18FD94D7-2A89-4E66-9E58-1EDB6E6F794F}" type="presParOf" srcId="{7A28453D-CEBE-4716-965A-2731DF73E706}" destId="{8D43F98D-7B86-4F77-8A48-AB8E8EEAE286}" srcOrd="20" destOrd="0" presId="urn:microsoft.com/office/officeart/2005/8/layout/list1"/>
    <dgm:cxn modelId="{9CAF186D-85FC-4A15-A3D8-EEA745796F81}" type="presParOf" srcId="{8D43F98D-7B86-4F77-8A48-AB8E8EEAE286}" destId="{9D017C37-6D68-4B84-83AC-D3FD3755CC5E}" srcOrd="0" destOrd="0" presId="urn:microsoft.com/office/officeart/2005/8/layout/list1"/>
    <dgm:cxn modelId="{41F701C4-22DB-4B77-97A5-B663F0F061B2}" type="presParOf" srcId="{8D43F98D-7B86-4F77-8A48-AB8E8EEAE286}" destId="{32D32B06-D2A3-49B2-89EF-FC00A5B818BB}" srcOrd="1" destOrd="0" presId="urn:microsoft.com/office/officeart/2005/8/layout/list1"/>
    <dgm:cxn modelId="{5E829C75-3054-40E0-A3F7-E508E787FB70}" type="presParOf" srcId="{7A28453D-CEBE-4716-965A-2731DF73E706}" destId="{17B6963C-ADD8-4981-85AE-5D3155E6AEEB}" srcOrd="21" destOrd="0" presId="urn:microsoft.com/office/officeart/2005/8/layout/list1"/>
    <dgm:cxn modelId="{D4A967B9-900C-4D97-AAFF-96995EDE99E7}" type="presParOf" srcId="{7A28453D-CEBE-4716-965A-2731DF73E706}" destId="{EC489EB6-9C71-4FAA-A210-4868442FFC6B}"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03806-541A-431A-9D15-18EFDA83C052}"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1541DDC-FE72-464D-BBB7-EA90EA6807B9}">
      <dgm:prSet/>
      <dgm:spPr/>
      <dgm:t>
        <a:bodyPr/>
        <a:lstStyle/>
        <a:p>
          <a:pPr>
            <a:lnSpc>
              <a:spcPct val="100000"/>
            </a:lnSpc>
          </a:pPr>
          <a:r>
            <a:rPr lang="en-US"/>
            <a:t>Want to be a better singer? Need help getting your chapter off the ground?  </a:t>
          </a:r>
        </a:p>
      </dgm:t>
    </dgm:pt>
    <dgm:pt modelId="{DEA4CBC1-A521-43F7-9E25-B36BDF13E619}" type="parTrans" cxnId="{A4263EDB-3414-4A7E-A28F-987FA58AF060}">
      <dgm:prSet/>
      <dgm:spPr/>
      <dgm:t>
        <a:bodyPr/>
        <a:lstStyle/>
        <a:p>
          <a:endParaRPr lang="en-US"/>
        </a:p>
      </dgm:t>
    </dgm:pt>
    <dgm:pt modelId="{BBD57368-C7E4-41F8-B2A8-35CDCD98622B}" type="sibTrans" cxnId="{A4263EDB-3414-4A7E-A28F-987FA58AF060}">
      <dgm:prSet/>
      <dgm:spPr/>
      <dgm:t>
        <a:bodyPr/>
        <a:lstStyle/>
        <a:p>
          <a:endParaRPr lang="en-US"/>
        </a:p>
      </dgm:t>
    </dgm:pt>
    <dgm:pt modelId="{720B2C19-34B6-4E28-B75F-AC0359E3033F}">
      <dgm:prSet/>
      <dgm:spPr/>
      <dgm:t>
        <a:bodyPr/>
        <a:lstStyle/>
        <a:p>
          <a:pPr>
            <a:lnSpc>
              <a:spcPct val="100000"/>
            </a:lnSpc>
          </a:pPr>
          <a:r>
            <a:rPr lang="en-US"/>
            <a:t>IC&amp;C is more than just contests and singing. We are fortunate that our talented members and panel volunteer of their time to help us all become </a:t>
          </a:r>
          <a:r>
            <a:rPr lang="en-US" i="1"/>
            <a:t>Harmony Stronger</a:t>
          </a:r>
          <a:r>
            <a:rPr lang="en-US"/>
            <a:t>. </a:t>
          </a:r>
        </a:p>
      </dgm:t>
    </dgm:pt>
    <dgm:pt modelId="{C5ED4477-9808-4F10-A757-60EA756A9F8D}" type="parTrans" cxnId="{D425542E-1380-4C1D-AAD5-1097FB8F7032}">
      <dgm:prSet/>
      <dgm:spPr/>
      <dgm:t>
        <a:bodyPr/>
        <a:lstStyle/>
        <a:p>
          <a:endParaRPr lang="en-US"/>
        </a:p>
      </dgm:t>
    </dgm:pt>
    <dgm:pt modelId="{8A64179E-CDB5-4BBF-B022-BCE76B1880E6}" type="sibTrans" cxnId="{D425542E-1380-4C1D-AAD5-1097FB8F7032}">
      <dgm:prSet/>
      <dgm:spPr/>
      <dgm:t>
        <a:bodyPr/>
        <a:lstStyle/>
        <a:p>
          <a:endParaRPr lang="en-US"/>
        </a:p>
      </dgm:t>
    </dgm:pt>
    <dgm:pt modelId="{0E2E8B14-E358-4C7B-A9CC-62FA275434E0}">
      <dgm:prSet/>
      <dgm:spPr/>
      <dgm:t>
        <a:bodyPr/>
        <a:lstStyle/>
        <a:p>
          <a:pPr>
            <a:lnSpc>
              <a:spcPct val="100000"/>
            </a:lnSpc>
          </a:pPr>
          <a:r>
            <a:rPr lang="en-US"/>
            <a:t>Be sure to take advantage of this opportunity during IC&amp;C.  Classes will be offered on </a:t>
          </a:r>
          <a:r>
            <a:rPr lang="en-US" b="1"/>
            <a:t>Thursday and Saturday mornings. </a:t>
          </a:r>
          <a:endParaRPr lang="en-US"/>
        </a:p>
      </dgm:t>
    </dgm:pt>
    <dgm:pt modelId="{C12E3BD0-F7A4-44DE-9074-6ECAFD13A961}" type="parTrans" cxnId="{E6689766-5A0F-42C9-8A0A-5FD40D076034}">
      <dgm:prSet/>
      <dgm:spPr/>
      <dgm:t>
        <a:bodyPr/>
        <a:lstStyle/>
        <a:p>
          <a:endParaRPr lang="en-US"/>
        </a:p>
      </dgm:t>
    </dgm:pt>
    <dgm:pt modelId="{7837F75D-B170-415A-BA8D-45F0EF23DDEF}" type="sibTrans" cxnId="{E6689766-5A0F-42C9-8A0A-5FD40D076034}">
      <dgm:prSet/>
      <dgm:spPr/>
      <dgm:t>
        <a:bodyPr/>
        <a:lstStyle/>
        <a:p>
          <a:endParaRPr lang="en-US"/>
        </a:p>
      </dgm:t>
    </dgm:pt>
    <dgm:pt modelId="{742473F1-639B-4175-97E2-FEBF3D51EE71}">
      <dgm:prSet/>
      <dgm:spPr/>
      <dgm:t>
        <a:bodyPr/>
        <a:lstStyle/>
        <a:p>
          <a:pPr>
            <a:lnSpc>
              <a:spcPct val="100000"/>
            </a:lnSpc>
          </a:pPr>
          <a:r>
            <a:rPr lang="en-US"/>
            <a:t>Once the classes are finalized, they will be posted on the IC&amp;C page of our website and mobile app.</a:t>
          </a:r>
        </a:p>
      </dgm:t>
    </dgm:pt>
    <dgm:pt modelId="{C661D4B3-97A5-4418-B03D-1E6BF3349455}" type="parTrans" cxnId="{3B347F4F-4038-4045-A2C3-B5E88CD0716D}">
      <dgm:prSet/>
      <dgm:spPr/>
      <dgm:t>
        <a:bodyPr/>
        <a:lstStyle/>
        <a:p>
          <a:endParaRPr lang="en-US"/>
        </a:p>
      </dgm:t>
    </dgm:pt>
    <dgm:pt modelId="{5641901B-1E85-470A-B919-4E7BD444CF0C}" type="sibTrans" cxnId="{3B347F4F-4038-4045-A2C3-B5E88CD0716D}">
      <dgm:prSet/>
      <dgm:spPr/>
      <dgm:t>
        <a:bodyPr/>
        <a:lstStyle/>
        <a:p>
          <a:endParaRPr lang="en-US"/>
        </a:p>
      </dgm:t>
    </dgm:pt>
    <dgm:pt modelId="{BC27B09B-3189-41ED-89E1-49362EA848C5}" type="pres">
      <dgm:prSet presAssocID="{72303806-541A-431A-9D15-18EFDA83C052}" presName="root" presStyleCnt="0">
        <dgm:presLayoutVars>
          <dgm:dir/>
          <dgm:resizeHandles val="exact"/>
        </dgm:presLayoutVars>
      </dgm:prSet>
      <dgm:spPr/>
    </dgm:pt>
    <dgm:pt modelId="{001368D4-04B8-45CB-993B-5512F415828E}" type="pres">
      <dgm:prSet presAssocID="{B1541DDC-FE72-464D-BBB7-EA90EA6807B9}" presName="compNode" presStyleCnt="0"/>
      <dgm:spPr/>
    </dgm:pt>
    <dgm:pt modelId="{0C324655-4CEB-4509-92CE-36E20EBFC064}" type="pres">
      <dgm:prSet presAssocID="{B1541DDC-FE72-464D-BBB7-EA90EA6807B9}" presName="bgRect" presStyleLbl="bgShp" presStyleIdx="0" presStyleCnt="4"/>
      <dgm:spPr/>
    </dgm:pt>
    <dgm:pt modelId="{D93A86CA-0A4E-44AA-8F00-3A03CBDDABA2}" type="pres">
      <dgm:prSet presAssocID="{B1541DDC-FE72-464D-BBB7-EA90EA6807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cast"/>
        </a:ext>
      </dgm:extLst>
    </dgm:pt>
    <dgm:pt modelId="{C2E9C84C-111E-4AF5-9363-3C4C494E6C78}" type="pres">
      <dgm:prSet presAssocID="{B1541DDC-FE72-464D-BBB7-EA90EA6807B9}" presName="spaceRect" presStyleCnt="0"/>
      <dgm:spPr/>
    </dgm:pt>
    <dgm:pt modelId="{465903D7-227D-46EF-B217-BCDA363325E9}" type="pres">
      <dgm:prSet presAssocID="{B1541DDC-FE72-464D-BBB7-EA90EA6807B9}" presName="parTx" presStyleLbl="revTx" presStyleIdx="0" presStyleCnt="4">
        <dgm:presLayoutVars>
          <dgm:chMax val="0"/>
          <dgm:chPref val="0"/>
        </dgm:presLayoutVars>
      </dgm:prSet>
      <dgm:spPr/>
    </dgm:pt>
    <dgm:pt modelId="{DDFEEBC2-EC07-426A-BA13-9644DD7BE5B6}" type="pres">
      <dgm:prSet presAssocID="{BBD57368-C7E4-41F8-B2A8-35CDCD98622B}" presName="sibTrans" presStyleCnt="0"/>
      <dgm:spPr/>
    </dgm:pt>
    <dgm:pt modelId="{91A8FBB3-09AC-45EC-91D5-F7A1A3DD9251}" type="pres">
      <dgm:prSet presAssocID="{720B2C19-34B6-4E28-B75F-AC0359E3033F}" presName="compNode" presStyleCnt="0"/>
      <dgm:spPr/>
    </dgm:pt>
    <dgm:pt modelId="{7FB1E03D-9C30-4E3E-9F62-85373362170C}" type="pres">
      <dgm:prSet presAssocID="{720B2C19-34B6-4E28-B75F-AC0359E3033F}" presName="bgRect" presStyleLbl="bgShp" presStyleIdx="1" presStyleCnt="4"/>
      <dgm:spPr/>
    </dgm:pt>
    <dgm:pt modelId="{BFE81720-D8D6-4119-83B0-3F557661AF52}" type="pres">
      <dgm:prSet presAssocID="{720B2C19-34B6-4E28-B75F-AC0359E303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ductor"/>
        </a:ext>
      </dgm:extLst>
    </dgm:pt>
    <dgm:pt modelId="{DB28A906-5175-4620-A535-E8FE2FD25F7D}" type="pres">
      <dgm:prSet presAssocID="{720B2C19-34B6-4E28-B75F-AC0359E3033F}" presName="spaceRect" presStyleCnt="0"/>
      <dgm:spPr/>
    </dgm:pt>
    <dgm:pt modelId="{13B5B6C2-0AAF-4276-88EE-F848D2E21B30}" type="pres">
      <dgm:prSet presAssocID="{720B2C19-34B6-4E28-B75F-AC0359E3033F}" presName="parTx" presStyleLbl="revTx" presStyleIdx="1" presStyleCnt="4">
        <dgm:presLayoutVars>
          <dgm:chMax val="0"/>
          <dgm:chPref val="0"/>
        </dgm:presLayoutVars>
      </dgm:prSet>
      <dgm:spPr/>
    </dgm:pt>
    <dgm:pt modelId="{D40C5E68-3544-4B66-A545-C3D808B3213D}" type="pres">
      <dgm:prSet presAssocID="{8A64179E-CDB5-4BBF-B022-BCE76B1880E6}" presName="sibTrans" presStyleCnt="0"/>
      <dgm:spPr/>
    </dgm:pt>
    <dgm:pt modelId="{972CBC01-60B3-46F6-B258-B24E56819EDF}" type="pres">
      <dgm:prSet presAssocID="{0E2E8B14-E358-4C7B-A9CC-62FA275434E0}" presName="compNode" presStyleCnt="0"/>
      <dgm:spPr/>
    </dgm:pt>
    <dgm:pt modelId="{68E4C20A-F176-45EB-B180-52332211B48B}" type="pres">
      <dgm:prSet presAssocID="{0E2E8B14-E358-4C7B-A9CC-62FA275434E0}" presName="bgRect" presStyleLbl="bgShp" presStyleIdx="2" presStyleCnt="4"/>
      <dgm:spPr/>
    </dgm:pt>
    <dgm:pt modelId="{C4DFE201-E0B8-4EFE-8EAE-BA217ADA3BA7}" type="pres">
      <dgm:prSet presAssocID="{0E2E8B14-E358-4C7B-A9CC-62FA275434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C4CF0230-C0F4-4A99-AC85-EB7FBDA9C781}" type="pres">
      <dgm:prSet presAssocID="{0E2E8B14-E358-4C7B-A9CC-62FA275434E0}" presName="spaceRect" presStyleCnt="0"/>
      <dgm:spPr/>
    </dgm:pt>
    <dgm:pt modelId="{772E7EA4-7A0A-46B7-8D06-57463144BE2B}" type="pres">
      <dgm:prSet presAssocID="{0E2E8B14-E358-4C7B-A9CC-62FA275434E0}" presName="parTx" presStyleLbl="revTx" presStyleIdx="2" presStyleCnt="4">
        <dgm:presLayoutVars>
          <dgm:chMax val="0"/>
          <dgm:chPref val="0"/>
        </dgm:presLayoutVars>
      </dgm:prSet>
      <dgm:spPr/>
    </dgm:pt>
    <dgm:pt modelId="{43E7BC20-4EE1-4289-95AA-F3C1491FF8CF}" type="pres">
      <dgm:prSet presAssocID="{7837F75D-B170-415A-BA8D-45F0EF23DDEF}" presName="sibTrans" presStyleCnt="0"/>
      <dgm:spPr/>
    </dgm:pt>
    <dgm:pt modelId="{239BD0D5-CCB4-4B7B-812A-E87D00750E86}" type="pres">
      <dgm:prSet presAssocID="{742473F1-639B-4175-97E2-FEBF3D51EE71}" presName="compNode" presStyleCnt="0"/>
      <dgm:spPr/>
    </dgm:pt>
    <dgm:pt modelId="{546C776C-73E9-4843-BC74-679947E343A0}" type="pres">
      <dgm:prSet presAssocID="{742473F1-639B-4175-97E2-FEBF3D51EE71}" presName="bgRect" presStyleLbl="bgShp" presStyleIdx="3" presStyleCnt="4"/>
      <dgm:spPr/>
    </dgm:pt>
    <dgm:pt modelId="{21111B47-FC0B-4A4D-A054-85AF470F8FD6}" type="pres">
      <dgm:prSet presAssocID="{742473F1-639B-4175-97E2-FEBF3D51EE7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B3DB415A-3DAB-4836-B93D-780445887BAD}" type="pres">
      <dgm:prSet presAssocID="{742473F1-639B-4175-97E2-FEBF3D51EE71}" presName="spaceRect" presStyleCnt="0"/>
      <dgm:spPr/>
    </dgm:pt>
    <dgm:pt modelId="{81D8E760-D641-4BDF-92B3-A20895E25235}" type="pres">
      <dgm:prSet presAssocID="{742473F1-639B-4175-97E2-FEBF3D51EE71}" presName="parTx" presStyleLbl="revTx" presStyleIdx="3" presStyleCnt="4">
        <dgm:presLayoutVars>
          <dgm:chMax val="0"/>
          <dgm:chPref val="0"/>
        </dgm:presLayoutVars>
      </dgm:prSet>
      <dgm:spPr/>
    </dgm:pt>
  </dgm:ptLst>
  <dgm:cxnLst>
    <dgm:cxn modelId="{BB0ED529-661E-4F60-8C6A-8EB57A99EA0D}" type="presOf" srcId="{720B2C19-34B6-4E28-B75F-AC0359E3033F}" destId="{13B5B6C2-0AAF-4276-88EE-F848D2E21B30}" srcOrd="0" destOrd="0" presId="urn:microsoft.com/office/officeart/2018/2/layout/IconVerticalSolidList"/>
    <dgm:cxn modelId="{D425542E-1380-4C1D-AAD5-1097FB8F7032}" srcId="{72303806-541A-431A-9D15-18EFDA83C052}" destId="{720B2C19-34B6-4E28-B75F-AC0359E3033F}" srcOrd="1" destOrd="0" parTransId="{C5ED4477-9808-4F10-A757-60EA756A9F8D}" sibTransId="{8A64179E-CDB5-4BBF-B022-BCE76B1880E6}"/>
    <dgm:cxn modelId="{738EFF60-176C-4808-AA5B-5E7282746F8A}" type="presOf" srcId="{B1541DDC-FE72-464D-BBB7-EA90EA6807B9}" destId="{465903D7-227D-46EF-B217-BCDA363325E9}" srcOrd="0" destOrd="0" presId="urn:microsoft.com/office/officeart/2018/2/layout/IconVerticalSolidList"/>
    <dgm:cxn modelId="{E6689766-5A0F-42C9-8A0A-5FD40D076034}" srcId="{72303806-541A-431A-9D15-18EFDA83C052}" destId="{0E2E8B14-E358-4C7B-A9CC-62FA275434E0}" srcOrd="2" destOrd="0" parTransId="{C12E3BD0-F7A4-44DE-9074-6ECAFD13A961}" sibTransId="{7837F75D-B170-415A-BA8D-45F0EF23DDEF}"/>
    <dgm:cxn modelId="{3B347F4F-4038-4045-A2C3-B5E88CD0716D}" srcId="{72303806-541A-431A-9D15-18EFDA83C052}" destId="{742473F1-639B-4175-97E2-FEBF3D51EE71}" srcOrd="3" destOrd="0" parTransId="{C661D4B3-97A5-4418-B03D-1E6BF3349455}" sibTransId="{5641901B-1E85-470A-B919-4E7BD444CF0C}"/>
    <dgm:cxn modelId="{89E75252-3461-4428-A056-F1C7FFDEF208}" type="presOf" srcId="{742473F1-639B-4175-97E2-FEBF3D51EE71}" destId="{81D8E760-D641-4BDF-92B3-A20895E25235}" srcOrd="0" destOrd="0" presId="urn:microsoft.com/office/officeart/2018/2/layout/IconVerticalSolidList"/>
    <dgm:cxn modelId="{B071DD73-33C6-4D0C-BD93-76BF146473CC}" type="presOf" srcId="{72303806-541A-431A-9D15-18EFDA83C052}" destId="{BC27B09B-3189-41ED-89E1-49362EA848C5}" srcOrd="0" destOrd="0" presId="urn:microsoft.com/office/officeart/2018/2/layout/IconVerticalSolidList"/>
    <dgm:cxn modelId="{C08C96A0-03B3-4A0A-A116-AED3824039F8}" type="presOf" srcId="{0E2E8B14-E358-4C7B-A9CC-62FA275434E0}" destId="{772E7EA4-7A0A-46B7-8D06-57463144BE2B}" srcOrd="0" destOrd="0" presId="urn:microsoft.com/office/officeart/2018/2/layout/IconVerticalSolidList"/>
    <dgm:cxn modelId="{A4263EDB-3414-4A7E-A28F-987FA58AF060}" srcId="{72303806-541A-431A-9D15-18EFDA83C052}" destId="{B1541DDC-FE72-464D-BBB7-EA90EA6807B9}" srcOrd="0" destOrd="0" parTransId="{DEA4CBC1-A521-43F7-9E25-B36BDF13E619}" sibTransId="{BBD57368-C7E4-41F8-B2A8-35CDCD98622B}"/>
    <dgm:cxn modelId="{B00941E2-EB2D-406E-9697-21BC21A0E3CE}" type="presParOf" srcId="{BC27B09B-3189-41ED-89E1-49362EA848C5}" destId="{001368D4-04B8-45CB-993B-5512F415828E}" srcOrd="0" destOrd="0" presId="urn:microsoft.com/office/officeart/2018/2/layout/IconVerticalSolidList"/>
    <dgm:cxn modelId="{68FAC49A-79B3-4386-ADC8-1F5218FCB403}" type="presParOf" srcId="{001368D4-04B8-45CB-993B-5512F415828E}" destId="{0C324655-4CEB-4509-92CE-36E20EBFC064}" srcOrd="0" destOrd="0" presId="urn:microsoft.com/office/officeart/2018/2/layout/IconVerticalSolidList"/>
    <dgm:cxn modelId="{E95AD75A-BF74-45CA-BB07-46019127285E}" type="presParOf" srcId="{001368D4-04B8-45CB-993B-5512F415828E}" destId="{D93A86CA-0A4E-44AA-8F00-3A03CBDDABA2}" srcOrd="1" destOrd="0" presId="urn:microsoft.com/office/officeart/2018/2/layout/IconVerticalSolidList"/>
    <dgm:cxn modelId="{ACE7234C-D96C-497C-B1DB-01F487CF9267}" type="presParOf" srcId="{001368D4-04B8-45CB-993B-5512F415828E}" destId="{C2E9C84C-111E-4AF5-9363-3C4C494E6C78}" srcOrd="2" destOrd="0" presId="urn:microsoft.com/office/officeart/2018/2/layout/IconVerticalSolidList"/>
    <dgm:cxn modelId="{1BC23AE8-28CB-494D-BA6D-D119D2F5D4E9}" type="presParOf" srcId="{001368D4-04B8-45CB-993B-5512F415828E}" destId="{465903D7-227D-46EF-B217-BCDA363325E9}" srcOrd="3" destOrd="0" presId="urn:microsoft.com/office/officeart/2018/2/layout/IconVerticalSolidList"/>
    <dgm:cxn modelId="{D7B1DD43-BDD8-4532-97B0-B3857C3C2641}" type="presParOf" srcId="{BC27B09B-3189-41ED-89E1-49362EA848C5}" destId="{DDFEEBC2-EC07-426A-BA13-9644DD7BE5B6}" srcOrd="1" destOrd="0" presId="urn:microsoft.com/office/officeart/2018/2/layout/IconVerticalSolidList"/>
    <dgm:cxn modelId="{0CB14978-D1CF-4F47-83F7-382762481CD7}" type="presParOf" srcId="{BC27B09B-3189-41ED-89E1-49362EA848C5}" destId="{91A8FBB3-09AC-45EC-91D5-F7A1A3DD9251}" srcOrd="2" destOrd="0" presId="urn:microsoft.com/office/officeart/2018/2/layout/IconVerticalSolidList"/>
    <dgm:cxn modelId="{71001ED7-0009-429F-869F-CF7CCA590D27}" type="presParOf" srcId="{91A8FBB3-09AC-45EC-91D5-F7A1A3DD9251}" destId="{7FB1E03D-9C30-4E3E-9F62-85373362170C}" srcOrd="0" destOrd="0" presId="urn:microsoft.com/office/officeart/2018/2/layout/IconVerticalSolidList"/>
    <dgm:cxn modelId="{377473A1-0515-4801-95AD-79E214F5DCBA}" type="presParOf" srcId="{91A8FBB3-09AC-45EC-91D5-F7A1A3DD9251}" destId="{BFE81720-D8D6-4119-83B0-3F557661AF52}" srcOrd="1" destOrd="0" presId="urn:microsoft.com/office/officeart/2018/2/layout/IconVerticalSolidList"/>
    <dgm:cxn modelId="{8678B585-07A8-46FB-BA23-45EF0BC30541}" type="presParOf" srcId="{91A8FBB3-09AC-45EC-91D5-F7A1A3DD9251}" destId="{DB28A906-5175-4620-A535-E8FE2FD25F7D}" srcOrd="2" destOrd="0" presId="urn:microsoft.com/office/officeart/2018/2/layout/IconVerticalSolidList"/>
    <dgm:cxn modelId="{79EFF7BD-0BB2-4C36-84F9-3009074548A9}" type="presParOf" srcId="{91A8FBB3-09AC-45EC-91D5-F7A1A3DD9251}" destId="{13B5B6C2-0AAF-4276-88EE-F848D2E21B30}" srcOrd="3" destOrd="0" presId="urn:microsoft.com/office/officeart/2018/2/layout/IconVerticalSolidList"/>
    <dgm:cxn modelId="{3E620A7F-A15C-4F70-A2AD-0D233A5FEF22}" type="presParOf" srcId="{BC27B09B-3189-41ED-89E1-49362EA848C5}" destId="{D40C5E68-3544-4B66-A545-C3D808B3213D}" srcOrd="3" destOrd="0" presId="urn:microsoft.com/office/officeart/2018/2/layout/IconVerticalSolidList"/>
    <dgm:cxn modelId="{58ED7E1F-76FE-4E86-BFCF-9C57DE78F887}" type="presParOf" srcId="{BC27B09B-3189-41ED-89E1-49362EA848C5}" destId="{972CBC01-60B3-46F6-B258-B24E56819EDF}" srcOrd="4" destOrd="0" presId="urn:microsoft.com/office/officeart/2018/2/layout/IconVerticalSolidList"/>
    <dgm:cxn modelId="{E26D1AAA-B8D8-49D0-AEF4-E5940BB98189}" type="presParOf" srcId="{972CBC01-60B3-46F6-B258-B24E56819EDF}" destId="{68E4C20A-F176-45EB-B180-52332211B48B}" srcOrd="0" destOrd="0" presId="urn:microsoft.com/office/officeart/2018/2/layout/IconVerticalSolidList"/>
    <dgm:cxn modelId="{F243FB28-729F-4F48-86D1-153643200784}" type="presParOf" srcId="{972CBC01-60B3-46F6-B258-B24E56819EDF}" destId="{C4DFE201-E0B8-4EFE-8EAE-BA217ADA3BA7}" srcOrd="1" destOrd="0" presId="urn:microsoft.com/office/officeart/2018/2/layout/IconVerticalSolidList"/>
    <dgm:cxn modelId="{F117F472-00E5-4544-A7ED-8248F9ED427A}" type="presParOf" srcId="{972CBC01-60B3-46F6-B258-B24E56819EDF}" destId="{C4CF0230-C0F4-4A99-AC85-EB7FBDA9C781}" srcOrd="2" destOrd="0" presId="urn:microsoft.com/office/officeart/2018/2/layout/IconVerticalSolidList"/>
    <dgm:cxn modelId="{3BA9E222-40A4-4289-B5CD-DF7F7059609A}" type="presParOf" srcId="{972CBC01-60B3-46F6-B258-B24E56819EDF}" destId="{772E7EA4-7A0A-46B7-8D06-57463144BE2B}" srcOrd="3" destOrd="0" presId="urn:microsoft.com/office/officeart/2018/2/layout/IconVerticalSolidList"/>
    <dgm:cxn modelId="{FF6FB7A8-8A52-4ACF-BA1F-0E034FE50CD4}" type="presParOf" srcId="{BC27B09B-3189-41ED-89E1-49362EA848C5}" destId="{43E7BC20-4EE1-4289-95AA-F3C1491FF8CF}" srcOrd="5" destOrd="0" presId="urn:microsoft.com/office/officeart/2018/2/layout/IconVerticalSolidList"/>
    <dgm:cxn modelId="{46F3B62B-CA64-4E7D-929E-35A6C7A60C1C}" type="presParOf" srcId="{BC27B09B-3189-41ED-89E1-49362EA848C5}" destId="{239BD0D5-CCB4-4B7B-812A-E87D00750E86}" srcOrd="6" destOrd="0" presId="urn:microsoft.com/office/officeart/2018/2/layout/IconVerticalSolidList"/>
    <dgm:cxn modelId="{C4AF9A0A-BAA5-4B31-87D5-7190DC599E98}" type="presParOf" srcId="{239BD0D5-CCB4-4B7B-812A-E87D00750E86}" destId="{546C776C-73E9-4843-BC74-679947E343A0}" srcOrd="0" destOrd="0" presId="urn:microsoft.com/office/officeart/2018/2/layout/IconVerticalSolidList"/>
    <dgm:cxn modelId="{B972BF53-0429-4F56-ABC2-6CF28A8FAEB5}" type="presParOf" srcId="{239BD0D5-CCB4-4B7B-812A-E87D00750E86}" destId="{21111B47-FC0B-4A4D-A054-85AF470F8FD6}" srcOrd="1" destOrd="0" presId="urn:microsoft.com/office/officeart/2018/2/layout/IconVerticalSolidList"/>
    <dgm:cxn modelId="{6C5C3733-D8CD-45D3-AE22-6C6ED270852A}" type="presParOf" srcId="{239BD0D5-CCB4-4B7B-812A-E87D00750E86}" destId="{B3DB415A-3DAB-4836-B93D-780445887BAD}" srcOrd="2" destOrd="0" presId="urn:microsoft.com/office/officeart/2018/2/layout/IconVerticalSolidList"/>
    <dgm:cxn modelId="{CEE1CBB0-3026-41EA-A684-26AC94E4C175}" type="presParOf" srcId="{239BD0D5-CCB4-4B7B-812A-E87D00750E86}" destId="{81D8E760-D641-4BDF-92B3-A20895E252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D56D7-7C1B-4346-BF70-92A829A55562}">
      <dsp:nvSpPr>
        <dsp:cNvPr id="0" name=""/>
        <dsp:cNvSpPr/>
      </dsp:nvSpPr>
      <dsp:spPr>
        <a:xfrm>
          <a:off x="0" y="354501"/>
          <a:ext cx="59181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90454-FC8E-459F-BDC1-D16E9D299586}">
      <dsp:nvSpPr>
        <dsp:cNvPr id="0" name=""/>
        <dsp:cNvSpPr/>
      </dsp:nvSpPr>
      <dsp:spPr>
        <a:xfrm>
          <a:off x="295909" y="88821"/>
          <a:ext cx="414272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Logistics</a:t>
          </a:r>
        </a:p>
      </dsp:txBody>
      <dsp:txXfrm>
        <a:off x="321848" y="114760"/>
        <a:ext cx="4090850" cy="479482"/>
      </dsp:txXfrm>
    </dsp:sp>
    <dsp:sp modelId="{1BBEADB6-AB03-4FC1-AC2D-7EB6DF9EB6C3}">
      <dsp:nvSpPr>
        <dsp:cNvPr id="0" name=""/>
        <dsp:cNvSpPr/>
      </dsp:nvSpPr>
      <dsp:spPr>
        <a:xfrm>
          <a:off x="0" y="1170981"/>
          <a:ext cx="5918184" cy="45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94D133-D8C6-4531-AA57-BA7E97EDAEBE}">
      <dsp:nvSpPr>
        <dsp:cNvPr id="0" name=""/>
        <dsp:cNvSpPr/>
      </dsp:nvSpPr>
      <dsp:spPr>
        <a:xfrm>
          <a:off x="295909" y="905301"/>
          <a:ext cx="4142728"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Contestant Information</a:t>
          </a:r>
        </a:p>
      </dsp:txBody>
      <dsp:txXfrm>
        <a:off x="321848" y="931240"/>
        <a:ext cx="4090850" cy="479482"/>
      </dsp:txXfrm>
    </dsp:sp>
    <dsp:sp modelId="{D0DBFFC1-E4E9-4353-8439-9AD425BD7212}">
      <dsp:nvSpPr>
        <dsp:cNvPr id="0" name=""/>
        <dsp:cNvSpPr/>
      </dsp:nvSpPr>
      <dsp:spPr>
        <a:xfrm>
          <a:off x="0" y="1987461"/>
          <a:ext cx="5918184" cy="453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952DCE-D58F-4A22-86B7-3419C63FCF16}">
      <dsp:nvSpPr>
        <dsp:cNvPr id="0" name=""/>
        <dsp:cNvSpPr/>
      </dsp:nvSpPr>
      <dsp:spPr>
        <a:xfrm>
          <a:off x="295909" y="1721782"/>
          <a:ext cx="4142728" cy="5313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Attendee Information</a:t>
          </a:r>
        </a:p>
      </dsp:txBody>
      <dsp:txXfrm>
        <a:off x="321848" y="1747721"/>
        <a:ext cx="4090850" cy="479482"/>
      </dsp:txXfrm>
    </dsp:sp>
    <dsp:sp modelId="{2717CDB6-9BC8-454D-938F-87508F00E315}">
      <dsp:nvSpPr>
        <dsp:cNvPr id="0" name=""/>
        <dsp:cNvSpPr/>
      </dsp:nvSpPr>
      <dsp:spPr>
        <a:xfrm>
          <a:off x="0" y="2803942"/>
          <a:ext cx="5918184"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88B0D7-0DB7-453B-AECD-CCE28E9909D7}">
      <dsp:nvSpPr>
        <dsp:cNvPr id="0" name=""/>
        <dsp:cNvSpPr/>
      </dsp:nvSpPr>
      <dsp:spPr>
        <a:xfrm>
          <a:off x="295909" y="2538262"/>
          <a:ext cx="4142728"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Activities</a:t>
          </a:r>
        </a:p>
      </dsp:txBody>
      <dsp:txXfrm>
        <a:off x="321848" y="2564201"/>
        <a:ext cx="4090850" cy="479482"/>
      </dsp:txXfrm>
    </dsp:sp>
    <dsp:sp modelId="{4FBCC496-5981-4591-A8F2-7345CF5BD2F5}">
      <dsp:nvSpPr>
        <dsp:cNvPr id="0" name=""/>
        <dsp:cNvSpPr/>
      </dsp:nvSpPr>
      <dsp:spPr>
        <a:xfrm>
          <a:off x="0" y="3620422"/>
          <a:ext cx="5918184"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B40359-62BB-4D37-B63A-7D7EC45009EE}">
      <dsp:nvSpPr>
        <dsp:cNvPr id="0" name=""/>
        <dsp:cNvSpPr/>
      </dsp:nvSpPr>
      <dsp:spPr>
        <a:xfrm>
          <a:off x="295909" y="3354742"/>
          <a:ext cx="4142728"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Volunteering</a:t>
          </a:r>
        </a:p>
      </dsp:txBody>
      <dsp:txXfrm>
        <a:off x="321848" y="3380681"/>
        <a:ext cx="4090850" cy="479482"/>
      </dsp:txXfrm>
    </dsp:sp>
    <dsp:sp modelId="{EC489EB6-9C71-4FAA-A210-4868442FFC6B}">
      <dsp:nvSpPr>
        <dsp:cNvPr id="0" name=""/>
        <dsp:cNvSpPr/>
      </dsp:nvSpPr>
      <dsp:spPr>
        <a:xfrm>
          <a:off x="0" y="4436902"/>
          <a:ext cx="5918184"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32B06-D2A3-49B2-89EF-FC00A5B818BB}">
      <dsp:nvSpPr>
        <dsp:cNvPr id="0" name=""/>
        <dsp:cNvSpPr/>
      </dsp:nvSpPr>
      <dsp:spPr>
        <a:xfrm>
          <a:off x="295909" y="4171222"/>
          <a:ext cx="4142728" cy="5313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585" tIns="0" rIns="156585" bIns="0" numCol="1" spcCol="1270" anchor="ctr" anchorCtr="0">
          <a:noAutofit/>
        </a:bodyPr>
        <a:lstStyle/>
        <a:p>
          <a:pPr marL="0" lvl="0" indent="0" algn="l" defTabSz="800100">
            <a:lnSpc>
              <a:spcPct val="90000"/>
            </a:lnSpc>
            <a:spcBef>
              <a:spcPct val="0"/>
            </a:spcBef>
            <a:spcAft>
              <a:spcPct val="35000"/>
            </a:spcAft>
            <a:buNone/>
          </a:pPr>
          <a:r>
            <a:rPr lang="en-US" sz="1800" kern="1200"/>
            <a:t>Q&amp;A</a:t>
          </a:r>
        </a:p>
      </dsp:txBody>
      <dsp:txXfrm>
        <a:off x="321848" y="4197161"/>
        <a:ext cx="4090850"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24655-4CEB-4509-92CE-36E20EBFC064}">
      <dsp:nvSpPr>
        <dsp:cNvPr id="0" name=""/>
        <dsp:cNvSpPr/>
      </dsp:nvSpPr>
      <dsp:spPr>
        <a:xfrm>
          <a:off x="0" y="1609"/>
          <a:ext cx="10506456" cy="815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3A86CA-0A4E-44AA-8F00-3A03CBDDABA2}">
      <dsp:nvSpPr>
        <dsp:cNvPr id="0" name=""/>
        <dsp:cNvSpPr/>
      </dsp:nvSpPr>
      <dsp:spPr>
        <a:xfrm>
          <a:off x="246695" y="185101"/>
          <a:ext cx="448537" cy="4485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5903D7-227D-46EF-B217-BCDA363325E9}">
      <dsp:nvSpPr>
        <dsp:cNvPr id="0" name=""/>
        <dsp:cNvSpPr/>
      </dsp:nvSpPr>
      <dsp:spPr>
        <a:xfrm>
          <a:off x="941927" y="1609"/>
          <a:ext cx="9564528" cy="81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09" tIns="86309" rIns="86309" bIns="86309" numCol="1" spcCol="1270" anchor="ctr" anchorCtr="0">
          <a:noAutofit/>
        </a:bodyPr>
        <a:lstStyle/>
        <a:p>
          <a:pPr marL="0" lvl="0" indent="0" algn="l" defTabSz="889000">
            <a:lnSpc>
              <a:spcPct val="100000"/>
            </a:lnSpc>
            <a:spcBef>
              <a:spcPct val="0"/>
            </a:spcBef>
            <a:spcAft>
              <a:spcPct val="35000"/>
            </a:spcAft>
            <a:buNone/>
          </a:pPr>
          <a:r>
            <a:rPr lang="en-US" sz="2000" kern="1200"/>
            <a:t>Want to be a better singer? Need help getting your chapter off the ground?  </a:t>
          </a:r>
        </a:p>
      </dsp:txBody>
      <dsp:txXfrm>
        <a:off x="941927" y="1609"/>
        <a:ext cx="9564528" cy="815522"/>
      </dsp:txXfrm>
    </dsp:sp>
    <dsp:sp modelId="{7FB1E03D-9C30-4E3E-9F62-85373362170C}">
      <dsp:nvSpPr>
        <dsp:cNvPr id="0" name=""/>
        <dsp:cNvSpPr/>
      </dsp:nvSpPr>
      <dsp:spPr>
        <a:xfrm>
          <a:off x="0" y="1021011"/>
          <a:ext cx="10506456" cy="815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81720-D8D6-4119-83B0-3F557661AF52}">
      <dsp:nvSpPr>
        <dsp:cNvPr id="0" name=""/>
        <dsp:cNvSpPr/>
      </dsp:nvSpPr>
      <dsp:spPr>
        <a:xfrm>
          <a:off x="246695" y="1204504"/>
          <a:ext cx="448537" cy="4485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5B6C2-0AAF-4276-88EE-F848D2E21B30}">
      <dsp:nvSpPr>
        <dsp:cNvPr id="0" name=""/>
        <dsp:cNvSpPr/>
      </dsp:nvSpPr>
      <dsp:spPr>
        <a:xfrm>
          <a:off x="941927" y="1021011"/>
          <a:ext cx="9564528" cy="81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09" tIns="86309" rIns="86309" bIns="86309" numCol="1" spcCol="1270" anchor="ctr" anchorCtr="0">
          <a:noAutofit/>
        </a:bodyPr>
        <a:lstStyle/>
        <a:p>
          <a:pPr marL="0" lvl="0" indent="0" algn="l" defTabSz="889000">
            <a:lnSpc>
              <a:spcPct val="100000"/>
            </a:lnSpc>
            <a:spcBef>
              <a:spcPct val="0"/>
            </a:spcBef>
            <a:spcAft>
              <a:spcPct val="35000"/>
            </a:spcAft>
            <a:buNone/>
          </a:pPr>
          <a:r>
            <a:rPr lang="en-US" sz="2000" kern="1200"/>
            <a:t>IC&amp;C is more than just contests and singing. We are fortunate that our talented members and panel volunteer of their time to help us all become </a:t>
          </a:r>
          <a:r>
            <a:rPr lang="en-US" sz="2000" i="1" kern="1200"/>
            <a:t>Harmony Stronger</a:t>
          </a:r>
          <a:r>
            <a:rPr lang="en-US" sz="2000" kern="1200"/>
            <a:t>. </a:t>
          </a:r>
        </a:p>
      </dsp:txBody>
      <dsp:txXfrm>
        <a:off x="941927" y="1021011"/>
        <a:ext cx="9564528" cy="815522"/>
      </dsp:txXfrm>
    </dsp:sp>
    <dsp:sp modelId="{68E4C20A-F176-45EB-B180-52332211B48B}">
      <dsp:nvSpPr>
        <dsp:cNvPr id="0" name=""/>
        <dsp:cNvSpPr/>
      </dsp:nvSpPr>
      <dsp:spPr>
        <a:xfrm>
          <a:off x="0" y="2040414"/>
          <a:ext cx="10506456" cy="815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DFE201-E0B8-4EFE-8EAE-BA217ADA3BA7}">
      <dsp:nvSpPr>
        <dsp:cNvPr id="0" name=""/>
        <dsp:cNvSpPr/>
      </dsp:nvSpPr>
      <dsp:spPr>
        <a:xfrm>
          <a:off x="246695" y="2223906"/>
          <a:ext cx="448537" cy="4485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2E7EA4-7A0A-46B7-8D06-57463144BE2B}">
      <dsp:nvSpPr>
        <dsp:cNvPr id="0" name=""/>
        <dsp:cNvSpPr/>
      </dsp:nvSpPr>
      <dsp:spPr>
        <a:xfrm>
          <a:off x="941927" y="2040414"/>
          <a:ext cx="9564528" cy="81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09" tIns="86309" rIns="86309" bIns="86309" numCol="1" spcCol="1270" anchor="ctr" anchorCtr="0">
          <a:noAutofit/>
        </a:bodyPr>
        <a:lstStyle/>
        <a:p>
          <a:pPr marL="0" lvl="0" indent="0" algn="l" defTabSz="889000">
            <a:lnSpc>
              <a:spcPct val="100000"/>
            </a:lnSpc>
            <a:spcBef>
              <a:spcPct val="0"/>
            </a:spcBef>
            <a:spcAft>
              <a:spcPct val="35000"/>
            </a:spcAft>
            <a:buNone/>
          </a:pPr>
          <a:r>
            <a:rPr lang="en-US" sz="2000" kern="1200"/>
            <a:t>Be sure to take advantage of this opportunity during IC&amp;C.  Classes will be offered on </a:t>
          </a:r>
          <a:r>
            <a:rPr lang="en-US" sz="2000" b="1" kern="1200"/>
            <a:t>Thursday and Saturday mornings. </a:t>
          </a:r>
          <a:endParaRPr lang="en-US" sz="2000" kern="1200"/>
        </a:p>
      </dsp:txBody>
      <dsp:txXfrm>
        <a:off x="941927" y="2040414"/>
        <a:ext cx="9564528" cy="815522"/>
      </dsp:txXfrm>
    </dsp:sp>
    <dsp:sp modelId="{546C776C-73E9-4843-BC74-679947E343A0}">
      <dsp:nvSpPr>
        <dsp:cNvPr id="0" name=""/>
        <dsp:cNvSpPr/>
      </dsp:nvSpPr>
      <dsp:spPr>
        <a:xfrm>
          <a:off x="0" y="3059816"/>
          <a:ext cx="10506456" cy="81552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11B47-FC0B-4A4D-A054-85AF470F8FD6}">
      <dsp:nvSpPr>
        <dsp:cNvPr id="0" name=""/>
        <dsp:cNvSpPr/>
      </dsp:nvSpPr>
      <dsp:spPr>
        <a:xfrm>
          <a:off x="246695" y="3243309"/>
          <a:ext cx="448537" cy="4485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8E760-D641-4BDF-92B3-A20895E25235}">
      <dsp:nvSpPr>
        <dsp:cNvPr id="0" name=""/>
        <dsp:cNvSpPr/>
      </dsp:nvSpPr>
      <dsp:spPr>
        <a:xfrm>
          <a:off x="941927" y="3059816"/>
          <a:ext cx="9564528" cy="815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309" tIns="86309" rIns="86309" bIns="86309" numCol="1" spcCol="1270" anchor="ctr" anchorCtr="0">
          <a:noAutofit/>
        </a:bodyPr>
        <a:lstStyle/>
        <a:p>
          <a:pPr marL="0" lvl="0" indent="0" algn="l" defTabSz="889000">
            <a:lnSpc>
              <a:spcPct val="100000"/>
            </a:lnSpc>
            <a:spcBef>
              <a:spcPct val="0"/>
            </a:spcBef>
            <a:spcAft>
              <a:spcPct val="35000"/>
            </a:spcAft>
            <a:buNone/>
          </a:pPr>
          <a:r>
            <a:rPr lang="en-US" sz="2000" kern="1200"/>
            <a:t>Once the classes are finalized, they will be posted on the IC&amp;C page of our website and mobile app.</a:t>
          </a:r>
        </a:p>
      </dsp:txBody>
      <dsp:txXfrm>
        <a:off x="941927" y="3059816"/>
        <a:ext cx="9564528" cy="8155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3732BC-5977-47A2-B1F7-AFFEE31D0588}" type="datetimeFigureOut">
              <a:rPr lang="en-US" smtClean="0"/>
              <a:t>8/27/2023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0D5CA-FBA2-4D07-8316-505C3E5D6C49}" type="slidenum">
              <a:rPr lang="en-US" smtClean="0"/>
              <a:t>‹#›</a:t>
            </a:fld>
            <a:endParaRPr lang="en-US"/>
          </a:p>
        </p:txBody>
      </p:sp>
    </p:spTree>
    <p:extLst>
      <p:ext uri="{BB962C8B-B14F-4D97-AF65-F5344CB8AC3E}">
        <p14:creationId xmlns:p14="http://schemas.microsoft.com/office/powerpoint/2010/main" val="135033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transportation will be by full-size motorcoach departing from the airport every hour, to take the shuttle please exit through door #3 (across from Baggage Claim).  Return trips will depart from the Amway Grand Plaza, Lyon Street entrance on the hour.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90D5CA-FBA2-4D07-8316-505C3E5D6C49}" type="slidenum">
              <a:rPr lang="en-US" smtClean="0"/>
              <a:t>8</a:t>
            </a:fld>
            <a:endParaRPr lang="en-US"/>
          </a:p>
        </p:txBody>
      </p:sp>
    </p:spTree>
    <p:extLst>
      <p:ext uri="{BB962C8B-B14F-4D97-AF65-F5344CB8AC3E}">
        <p14:creationId xmlns:p14="http://schemas.microsoft.com/office/powerpoint/2010/main" val="45707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800"/>
              </a:spcAft>
              <a:buNone/>
            </a:pPr>
            <a:r>
              <a:rPr lang="en-US" sz="1200" dirty="0">
                <a:effectLst/>
                <a:ea typeface="Calibri" panose="020F0502020204030204" pitchFamily="34" charset="0"/>
                <a:cs typeface="Times New Roman" panose="02020603050405020304" pitchFamily="18" charset="0"/>
              </a:rPr>
              <a:t>All contestants must submit a song registration form including a copy of the page that shows the correct title and copyright information for any arrangement to be performed two weeks prior to contest (October 25, 2023). </a:t>
            </a:r>
          </a:p>
          <a:p>
            <a:pPr marL="0" indent="0">
              <a:buNone/>
            </a:pPr>
            <a:r>
              <a:rPr lang="en-US" sz="1200" dirty="0">
                <a:effectLst/>
                <a:ea typeface="Calibri" panose="020F0502020204030204" pitchFamily="34" charset="0"/>
                <a:cs typeface="Times New Roman" panose="02020603050405020304" pitchFamily="18" charset="0"/>
              </a:rPr>
              <a:t>A live drawing for the order of appearance will take place September 11. Information on how to watch the live drawing will be sent to all membership once the drawing date and time is finalized. After the drawing, the order of appearance will be added to the IC&amp;C webpage.</a:t>
            </a:r>
          </a:p>
          <a:p>
            <a:pPr marL="0" indent="0">
              <a:buNone/>
            </a:pPr>
            <a:r>
              <a:rPr lang="en-US" sz="1200" dirty="0">
                <a:effectLst/>
                <a:ea typeface="Calibri" panose="020F0502020204030204" pitchFamily="34" charset="0"/>
                <a:cs typeface="Times New Roman" panose="02020603050405020304" pitchFamily="18" charset="0"/>
              </a:rPr>
              <a:t>The International Contes and Judging Chair (ICJC) will send the contest pattern and related information to each competitor after the order of appearance is published and prior to contest.</a:t>
            </a:r>
          </a:p>
          <a:p>
            <a:pPr marL="0" indent="0">
              <a:buNone/>
            </a:pPr>
            <a:r>
              <a:rPr lang="en-US" sz="1200" dirty="0">
                <a:effectLst/>
                <a:ea typeface="Calibri" panose="020F0502020204030204" pitchFamily="34" charset="0"/>
                <a:cs typeface="Times New Roman" panose="02020603050405020304" pitchFamily="18" charset="0"/>
              </a:rPr>
              <a:t>We encourage all contestants to </a:t>
            </a:r>
            <a:r>
              <a:rPr lang="en-US" sz="1200" b="1" dirty="0">
                <a:effectLst/>
                <a:ea typeface="Calibri" panose="020F0502020204030204" pitchFamily="34" charset="0"/>
                <a:cs typeface="Times New Roman" panose="02020603050405020304" pitchFamily="18" charset="0"/>
              </a:rPr>
              <a:t>not bring your personal belongings with you in the pattern</a:t>
            </a:r>
            <a:r>
              <a:rPr lang="en-US" sz="1200" dirty="0">
                <a:effectLst/>
                <a:ea typeface="Calibri" panose="020F0502020204030204" pitchFamily="34" charset="0"/>
                <a:cs typeface="Times New Roman" panose="02020603050405020304" pitchFamily="18" charset="0"/>
              </a:rPr>
              <a:t>, as they will not be allowed backstage. If you must bring something, please make it small, consolidate chorus belongings etc. We will provide a table in a hallway that will be monitored by volunteers. You can drop your belongings on the table before going on </a:t>
            </a:r>
            <a:r>
              <a:rPr lang="en-US" sz="1200" dirty="0" err="1">
                <a:effectLst/>
                <a:ea typeface="Calibri" panose="020F0502020204030204" pitchFamily="34" charset="0"/>
                <a:cs typeface="Times New Roman" panose="02020603050405020304" pitchFamily="18" charset="0"/>
              </a:rPr>
              <a:t>stage,and</a:t>
            </a:r>
            <a:r>
              <a:rPr lang="en-US" sz="1200" dirty="0">
                <a:effectLst/>
                <a:ea typeface="Calibri" panose="020F0502020204030204" pitchFamily="34" charset="0"/>
                <a:cs typeface="Times New Roman" panose="02020603050405020304" pitchFamily="18" charset="0"/>
              </a:rPr>
              <a:t> pick them up after you compete. </a:t>
            </a:r>
          </a:p>
          <a:p>
            <a:endParaRPr lang="en-US" dirty="0"/>
          </a:p>
        </p:txBody>
      </p:sp>
      <p:sp>
        <p:nvSpPr>
          <p:cNvPr id="4" name="Slide Number Placeholder 3"/>
          <p:cNvSpPr>
            <a:spLocks noGrp="1"/>
          </p:cNvSpPr>
          <p:nvPr>
            <p:ph type="sldNum" sz="quarter" idx="5"/>
          </p:nvPr>
        </p:nvSpPr>
        <p:spPr/>
        <p:txBody>
          <a:bodyPr/>
          <a:lstStyle/>
          <a:p>
            <a:fld id="{5F90D5CA-FBA2-4D07-8316-505C3E5D6C49}" type="slidenum">
              <a:rPr lang="en-US" smtClean="0"/>
              <a:t>15</a:t>
            </a:fld>
            <a:endParaRPr lang="en-US"/>
          </a:p>
        </p:txBody>
      </p:sp>
    </p:spTree>
    <p:extLst>
      <p:ext uri="{BB962C8B-B14F-4D97-AF65-F5344CB8AC3E}">
        <p14:creationId xmlns:p14="http://schemas.microsoft.com/office/powerpoint/2010/main" val="107625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EFFB-D271-6D52-A5EA-A0FECD0D7D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C64C5-2B02-9D09-C443-49EBDF27C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7DBA7A-40FB-87E8-86C4-903BC020556F}"/>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9A53074B-6043-3D0B-A27A-7E0760435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AF5FE-D473-59B2-AA7F-5FFBC5848C66}"/>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203723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20AB1-71C1-71F5-6B7D-190FA8B86E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DE75AB-E4DB-C272-8E67-2CFB6F7FDA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3FF5A-A593-A5CF-CF56-1A8C6E9BFC12}"/>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3C0F9997-CAA0-DD59-9339-EC05E23E9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C2025-D6C3-E5F5-B9F3-09A81058EC68}"/>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235082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ECAA4-BBA0-F032-FF9B-483DD690EB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427173-3A27-0F4D-D87E-A4E885D9E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D87C7-A5C8-12FB-3252-37F1C7CD24F7}"/>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2D539E08-2DAC-C1D8-13AC-397A1BE63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7C82A-B9AB-4B7A-BDAB-C3DB2367F800}"/>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5639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18C2-A93C-7704-53EE-D3271FFEF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06012-CC04-FC06-DEA9-06C73FE2A9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AE763-44D2-02E9-AD09-AA2594206350}"/>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72ACFCDA-0063-5A14-1376-162418361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844A7-EC23-2FDC-E854-3D891832499C}"/>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3656437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DDBB-9DE6-B6F9-78C0-BC35B585C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EC2CD1-CFFF-174C-E479-A6D580DE8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1BF10C-1401-800B-144B-158E2B0902D0}"/>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7EFD4EE7-843D-20F8-261D-D681CC9BE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03DE-B7BB-596B-EB80-6310EBBD2201}"/>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68945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E19A-A80B-F687-6A23-381290C60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1FA24-9CC4-C978-B97A-128ABA925B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E2FF4A-C67E-5C38-2245-AFC410C458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804798-FC85-732A-D6B1-EFDEA0C645ED}"/>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6" name="Footer Placeholder 5">
            <a:extLst>
              <a:ext uri="{FF2B5EF4-FFF2-40B4-BE49-F238E27FC236}">
                <a16:creationId xmlns:a16="http://schemas.microsoft.com/office/drawing/2014/main" id="{D48C57D5-9C35-05ED-49BE-6D8EC3557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59F96-13EE-6B89-862B-0E22AB419750}"/>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108084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8E53-8B5E-88AE-1C0C-6AD6974682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C64302-8551-FDFC-0470-8688F5A7D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9CB9B-EB70-7007-8A26-2C7DAC3F7B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ED2841-19F2-5751-8F19-325EA9BD7C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DF77B2-9A2C-ACF3-FF92-3B951ED3D4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0584BB-1A88-C8AF-8475-7A215F8AA69A}"/>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8" name="Footer Placeholder 7">
            <a:extLst>
              <a:ext uri="{FF2B5EF4-FFF2-40B4-BE49-F238E27FC236}">
                <a16:creationId xmlns:a16="http://schemas.microsoft.com/office/drawing/2014/main" id="{93689B35-CF1B-8758-E8EE-DEE21C18D9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C3A69D-A5B0-D688-F75B-738281665FC6}"/>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394567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65DB-0851-0952-542B-778A8A7DEF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189EC6-BBE0-2F8B-72F2-111B50180D63}"/>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4" name="Footer Placeholder 3">
            <a:extLst>
              <a:ext uri="{FF2B5EF4-FFF2-40B4-BE49-F238E27FC236}">
                <a16:creationId xmlns:a16="http://schemas.microsoft.com/office/drawing/2014/main" id="{66D77486-28CA-C69B-121E-759214E7F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E1FCE-17AD-C72D-B146-03D6C74FFF9A}"/>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321787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B8A4E3-9F6C-CD78-4A02-EB22B20806ED}"/>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3" name="Footer Placeholder 2">
            <a:extLst>
              <a:ext uri="{FF2B5EF4-FFF2-40B4-BE49-F238E27FC236}">
                <a16:creationId xmlns:a16="http://schemas.microsoft.com/office/drawing/2014/main" id="{58DBFD9F-8D7B-CD49-FC3F-12B4E44000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F63F6C-1E11-2D0B-23B6-B65F79C9DBB2}"/>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274492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F120-9B62-869E-F8D5-96EAFD070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C221E3-93DE-D1DD-8FB2-A894572CD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E7734-E2A6-ACD3-FA1C-4452C37BA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938816-05A2-AA18-B828-B1CCD7ABED3B}"/>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6" name="Footer Placeholder 5">
            <a:extLst>
              <a:ext uri="{FF2B5EF4-FFF2-40B4-BE49-F238E27FC236}">
                <a16:creationId xmlns:a16="http://schemas.microsoft.com/office/drawing/2014/main" id="{D3A01C7E-756D-AF84-5D0D-135135713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6DFA3-604A-4681-4853-26915EBA4F0E}"/>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153398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5DEE-67DD-C99D-1BF0-00C45EDD2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BB7F2-CA85-4FB0-EF9E-4880680AE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2BDE98-BF1B-1110-AD6F-9845B5C38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5D2EB-C70A-F051-37A5-70A0C908309B}"/>
              </a:ext>
            </a:extLst>
          </p:cNvPr>
          <p:cNvSpPr>
            <a:spLocks noGrp="1"/>
          </p:cNvSpPr>
          <p:nvPr>
            <p:ph type="dt" sz="half" idx="10"/>
          </p:nvPr>
        </p:nvSpPr>
        <p:spPr/>
        <p:txBody>
          <a:bodyPr/>
          <a:lstStyle/>
          <a:p>
            <a:fld id="{523B5133-3AF7-46C1-B916-7B861DC0EE08}" type="datetimeFigureOut">
              <a:rPr lang="en-US" smtClean="0"/>
              <a:t>8/27/2023</a:t>
            </a:fld>
            <a:endParaRPr lang="en-US"/>
          </a:p>
        </p:txBody>
      </p:sp>
      <p:sp>
        <p:nvSpPr>
          <p:cNvPr id="6" name="Footer Placeholder 5">
            <a:extLst>
              <a:ext uri="{FF2B5EF4-FFF2-40B4-BE49-F238E27FC236}">
                <a16:creationId xmlns:a16="http://schemas.microsoft.com/office/drawing/2014/main" id="{85772030-01BA-7D31-04DC-0870FAB23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AC4E2-CD8A-0411-DBD6-465968E97C87}"/>
              </a:ext>
            </a:extLst>
          </p:cNvPr>
          <p:cNvSpPr>
            <a:spLocks noGrp="1"/>
          </p:cNvSpPr>
          <p:nvPr>
            <p:ph type="sldNum" sz="quarter" idx="12"/>
          </p:nvPr>
        </p:nvSpPr>
        <p:spPr/>
        <p:txBody>
          <a:bodyPr/>
          <a:lstStyle/>
          <a:p>
            <a:fld id="{018959BA-D994-464C-90AA-9D335FA28CA3}" type="slidenum">
              <a:rPr lang="en-US" smtClean="0"/>
              <a:t>‹#›</a:t>
            </a:fld>
            <a:endParaRPr lang="en-US"/>
          </a:p>
        </p:txBody>
      </p:sp>
    </p:spTree>
    <p:extLst>
      <p:ext uri="{BB962C8B-B14F-4D97-AF65-F5344CB8AC3E}">
        <p14:creationId xmlns:p14="http://schemas.microsoft.com/office/powerpoint/2010/main" val="88465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47FF5-4A17-19E8-51B2-7CBAFA893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C6AE46-42AF-9CE4-F459-952F561757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33BB6-694D-0695-2342-120E82A4C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B5133-3AF7-46C1-B916-7B861DC0EE08}" type="datetimeFigureOut">
              <a:rPr lang="en-US" smtClean="0"/>
              <a:t>8/27/2023</a:t>
            </a:fld>
            <a:endParaRPr lang="en-US"/>
          </a:p>
        </p:txBody>
      </p:sp>
      <p:sp>
        <p:nvSpPr>
          <p:cNvPr id="5" name="Footer Placeholder 4">
            <a:extLst>
              <a:ext uri="{FF2B5EF4-FFF2-40B4-BE49-F238E27FC236}">
                <a16:creationId xmlns:a16="http://schemas.microsoft.com/office/drawing/2014/main" id="{60319D8C-D637-4099-18CD-ED6E585A4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37CB3-2CB1-DBBA-F5D4-A64F0DC92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959BA-D994-464C-90AA-9D335FA28CA3}" type="slidenum">
              <a:rPr lang="en-US" smtClean="0"/>
              <a:t>‹#›</a:t>
            </a:fld>
            <a:endParaRPr lang="en-US"/>
          </a:p>
        </p:txBody>
      </p:sp>
    </p:spTree>
    <p:extLst>
      <p:ext uri="{BB962C8B-B14F-4D97-AF65-F5344CB8AC3E}">
        <p14:creationId xmlns:p14="http://schemas.microsoft.com/office/powerpoint/2010/main" val="232882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armonyinc.org/icc-events-pass-order-for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members.harmonyinc.org/dbpage.php?pg=HAR092"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grsa.ne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ilton.com/en/hotels/grrqqqq-amway-grand-plaza/dini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www.ridetherapid.org/additional-services/DASH" TargetMode="External"/><Relationship Id="rId4" Type="http://schemas.openxmlformats.org/officeDocument/2006/relationships/hyperlink" Target="https://www.experiencegr.com/harmony-inc/"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m.ticketmaster.com/baagrr/promotional-page?filterType=MTI1" TargetMode="External"/><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ignupgenius.com/go/10c0f45aaaa2fa6f85-registration3#/"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rr.org/"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hyperlink" Target="https://www.grr.org/ground" TargetMode="External"/><Relationship Id="rId4" Type="http://schemas.openxmlformats.org/officeDocument/2006/relationships/hyperlink" Target="https://www.google.com/maps/dir/Amway+Grand+Plaza,+Curio+Collection+by+Hilton,+187+Monroe+Ave+NW,+Grand+Rapids,+MI+49503/@42.966833,-85.6752933,17z/data=!3m1!5s0x8819adc559343a3d:0x92abe4edb99adad0!4m8!4m7!1m0!1m5!1m1!1s0x8819adc4de68535d:0x4103126f6698ffbc!2m2!1d-85.6738597!2d42.966647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experiencegr.com/harmony-in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12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2FC2-CF8C-E1AF-2D01-3753F3D924CD}"/>
              </a:ext>
            </a:extLst>
          </p:cNvPr>
          <p:cNvSpPr>
            <a:spLocks noGrp="1"/>
          </p:cNvSpPr>
          <p:nvPr>
            <p:ph type="title"/>
          </p:nvPr>
        </p:nvSpPr>
        <p:spPr>
          <a:xfrm>
            <a:off x="447675" y="174215"/>
            <a:ext cx="10515600" cy="1325563"/>
          </a:xfrm>
        </p:spPr>
        <p:txBody>
          <a:bodyPr/>
          <a:lstStyle/>
          <a:p>
            <a:r>
              <a:rPr lang="en-US" dirty="0"/>
              <a:t>AEP Purchase</a:t>
            </a:r>
          </a:p>
        </p:txBody>
      </p:sp>
      <p:sp>
        <p:nvSpPr>
          <p:cNvPr id="3" name="Content Placeholder 2">
            <a:extLst>
              <a:ext uri="{FF2B5EF4-FFF2-40B4-BE49-F238E27FC236}">
                <a16:creationId xmlns:a16="http://schemas.microsoft.com/office/drawing/2014/main" id="{1857D307-C7FB-FBAF-67D1-CC0A566958D9}"/>
              </a:ext>
            </a:extLst>
          </p:cNvPr>
          <p:cNvSpPr>
            <a:spLocks noGrp="1"/>
          </p:cNvSpPr>
          <p:nvPr>
            <p:ph sz="half" idx="1"/>
          </p:nvPr>
        </p:nvSpPr>
        <p:spPr>
          <a:xfrm>
            <a:off x="518515" y="1499778"/>
            <a:ext cx="4928045" cy="4993097"/>
          </a:xfrm>
        </p:spPr>
        <p:txBody>
          <a:bodyPr vert="horz" lIns="91440" tIns="45720" rIns="91440" bIns="45720" rtlCol="0" anchor="ctr">
            <a:normAutofit/>
          </a:bodyPr>
          <a:lstStyle/>
          <a:p>
            <a:pPr>
              <a:spcBef>
                <a:spcPts val="0"/>
              </a:spcBef>
              <a:spcAft>
                <a:spcPts val="1000"/>
              </a:spcAft>
            </a:pPr>
            <a:r>
              <a:rPr lang="en-US" sz="1400" b="1" dirty="0">
                <a:effectLst/>
              </a:rPr>
              <a:t>We ask that all choruses register their members at the same time versus having members register individually.</a:t>
            </a:r>
          </a:p>
          <a:p>
            <a:pPr>
              <a:spcBef>
                <a:spcPts val="0"/>
              </a:spcBef>
              <a:spcAft>
                <a:spcPts val="1000"/>
              </a:spcAft>
            </a:pPr>
            <a:r>
              <a:rPr lang="en-US" sz="1400" u="sng" dirty="0">
                <a:effectLst/>
                <a:hlinkClick r:id="rId3"/>
              </a:rPr>
              <a:t>Registration</a:t>
            </a:r>
            <a:r>
              <a:rPr lang="en-US" sz="1400" dirty="0">
                <a:effectLst/>
              </a:rPr>
              <a:t> is done online and you will register for the Saturday night dinner at the same time</a:t>
            </a:r>
          </a:p>
          <a:p>
            <a:pPr>
              <a:spcBef>
                <a:spcPts val="0"/>
              </a:spcBef>
              <a:spcAft>
                <a:spcPts val="1000"/>
              </a:spcAft>
            </a:pPr>
            <a:r>
              <a:rPr lang="en-US" sz="1400" dirty="0">
                <a:effectLst/>
              </a:rPr>
              <a:t>Payment can be mailed, or made through PayPal, or for payment in Canada, by E-Transfer through your Bank.   </a:t>
            </a:r>
          </a:p>
          <a:p>
            <a:pPr>
              <a:spcBef>
                <a:spcPts val="0"/>
              </a:spcBef>
              <a:spcAft>
                <a:spcPts val="1000"/>
              </a:spcAft>
            </a:pPr>
            <a:r>
              <a:rPr lang="en-US" sz="1400" dirty="0">
                <a:effectLst/>
              </a:rPr>
              <a:t>All prices are in US funds but may be paid in Canadian equivalent with exchange calculated on the day of payment.  </a:t>
            </a:r>
          </a:p>
          <a:p>
            <a:pPr>
              <a:spcBef>
                <a:spcPts val="0"/>
              </a:spcBef>
              <a:spcAft>
                <a:spcPts val="1000"/>
              </a:spcAft>
            </a:pPr>
            <a:r>
              <a:rPr lang="en-US" sz="1400" dirty="0">
                <a:effectLst/>
              </a:rPr>
              <a:t>Register before </a:t>
            </a:r>
            <a:r>
              <a:rPr lang="en-US" sz="1400" b="1" dirty="0">
                <a:effectLst/>
              </a:rPr>
              <a:t>Sept 1, </a:t>
            </a:r>
            <a:r>
              <a:rPr lang="en-US" sz="1400" dirty="0">
                <a:effectLst/>
              </a:rPr>
              <a:t>to enjoy the below discounted pricing.  After Sept. 1 all prices will increase by $10.</a:t>
            </a:r>
          </a:p>
          <a:p>
            <a:pPr marL="800100" lvl="1">
              <a:spcBef>
                <a:spcPts val="0"/>
              </a:spcBef>
            </a:pPr>
            <a:r>
              <a:rPr lang="en-US" sz="1400" dirty="0">
                <a:effectLst/>
              </a:rPr>
              <a:t>Adult Performing Member AEP = $165</a:t>
            </a:r>
          </a:p>
          <a:p>
            <a:pPr marL="800100" lvl="1">
              <a:spcBef>
                <a:spcPts val="0"/>
              </a:spcBef>
            </a:pPr>
            <a:r>
              <a:rPr lang="en-US" sz="1400" dirty="0">
                <a:effectLst/>
              </a:rPr>
              <a:t>Adult Non-Performing Member AEP = $125</a:t>
            </a:r>
          </a:p>
          <a:p>
            <a:pPr marL="800100" lvl="1">
              <a:spcBef>
                <a:spcPts val="0"/>
              </a:spcBef>
            </a:pPr>
            <a:r>
              <a:rPr lang="en-US" sz="1400" dirty="0">
                <a:effectLst/>
              </a:rPr>
              <a:t>Adult Non-Member AEP = $135</a:t>
            </a:r>
          </a:p>
          <a:p>
            <a:pPr marL="800100" lvl="1">
              <a:spcBef>
                <a:spcPts val="0"/>
              </a:spcBef>
            </a:pPr>
            <a:r>
              <a:rPr lang="en-US" sz="1400" dirty="0">
                <a:effectLst/>
              </a:rPr>
              <a:t>Youth Performing Member AEP = </a:t>
            </a:r>
            <a:r>
              <a:rPr lang="en-US" sz="1400" strike="sngStrike" dirty="0">
                <a:effectLst/>
              </a:rPr>
              <a:t>$95</a:t>
            </a:r>
            <a:r>
              <a:rPr lang="en-US" sz="1400" dirty="0">
                <a:effectLst/>
              </a:rPr>
              <a:t> Covered by Harmony, Inc.</a:t>
            </a:r>
          </a:p>
          <a:p>
            <a:pPr marL="800100" lvl="1">
              <a:spcBef>
                <a:spcPts val="0"/>
              </a:spcBef>
            </a:pPr>
            <a:r>
              <a:rPr lang="en-US" sz="1400" dirty="0">
                <a:effectLst/>
              </a:rPr>
              <a:t>Youth Non-performing Member AEP = </a:t>
            </a:r>
            <a:r>
              <a:rPr lang="en-US" sz="1400" strike="sngStrike" dirty="0">
                <a:effectLst/>
              </a:rPr>
              <a:t>$95</a:t>
            </a:r>
            <a:r>
              <a:rPr lang="en-US" sz="1400" dirty="0">
                <a:effectLst/>
              </a:rPr>
              <a:t> Covered by Harmony, Inc.</a:t>
            </a:r>
          </a:p>
          <a:p>
            <a:pPr marL="800100" lvl="1">
              <a:spcBef>
                <a:spcPts val="0"/>
              </a:spcBef>
            </a:pPr>
            <a:r>
              <a:rPr lang="en-US" sz="1400" dirty="0">
                <a:effectLst/>
              </a:rPr>
              <a:t>Youth Non-Member AEP = $95</a:t>
            </a:r>
          </a:p>
          <a:p>
            <a:pPr marL="800100" lvl="1">
              <a:spcBef>
                <a:spcPts val="0"/>
              </a:spcBef>
            </a:pPr>
            <a:r>
              <a:rPr lang="en-US" sz="1400" dirty="0">
                <a:effectLst/>
              </a:rPr>
              <a:t>Single Event Tickets = $35</a:t>
            </a:r>
          </a:p>
          <a:p>
            <a:pPr marL="800100" lvl="1">
              <a:spcBef>
                <a:spcPts val="0"/>
              </a:spcBef>
            </a:pPr>
            <a:r>
              <a:rPr lang="en-US" sz="1400" dirty="0">
                <a:effectLst/>
              </a:rPr>
              <a:t>Single Event Youth/Child Ticket = $20</a:t>
            </a:r>
          </a:p>
          <a:p>
            <a:pPr marL="0" marR="0" indent="0">
              <a:spcBef>
                <a:spcPts val="0"/>
              </a:spcBef>
              <a:spcAft>
                <a:spcPts val="1000"/>
              </a:spcAft>
              <a:buNone/>
            </a:pPr>
            <a:r>
              <a:rPr lang="en-US" sz="1200" dirty="0">
                <a:effectLst/>
              </a:rPr>
              <a:t> </a:t>
            </a:r>
          </a:p>
          <a:p>
            <a:endParaRPr lang="en-US" sz="1200" dirty="0"/>
          </a:p>
        </p:txBody>
      </p:sp>
      <p:pic>
        <p:nvPicPr>
          <p:cNvPr id="4" name="Picture 3">
            <a:extLst>
              <a:ext uri="{FF2B5EF4-FFF2-40B4-BE49-F238E27FC236}">
                <a16:creationId xmlns:a16="http://schemas.microsoft.com/office/drawing/2014/main" id="{59E29681-4255-FC63-6E99-D482F4FA6ACA}"/>
              </a:ext>
            </a:extLst>
          </p:cNvPr>
          <p:cNvPicPr>
            <a:picLocks noChangeAspect="1"/>
          </p:cNvPicPr>
          <p:nvPr/>
        </p:nvPicPr>
        <p:blipFill rotWithShape="1">
          <a:blip r:embed="rId4"/>
          <a:srcRect l="31536" r="21564"/>
          <a:stretch/>
        </p:blipFill>
        <p:spPr>
          <a:xfrm>
            <a:off x="6621099" y="279019"/>
            <a:ext cx="4275501" cy="4808802"/>
          </a:xfrm>
          <a:prstGeom prst="rect">
            <a:avLst/>
          </a:prstGeom>
        </p:spPr>
      </p:pic>
    </p:spTree>
    <p:extLst>
      <p:ext uri="{BB962C8B-B14F-4D97-AF65-F5344CB8AC3E}">
        <p14:creationId xmlns:p14="http://schemas.microsoft.com/office/powerpoint/2010/main" val="166663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E65A9-24B6-22BA-AADF-02CFE94E850D}"/>
              </a:ext>
            </a:extLst>
          </p:cNvPr>
          <p:cNvPicPr>
            <a:picLocks noChangeAspect="1"/>
          </p:cNvPicPr>
          <p:nvPr/>
        </p:nvPicPr>
        <p:blipFill rotWithShape="1">
          <a:blip r:embed="rId3">
            <a:extLst>
              <a:ext uri="{28A0092B-C50C-407E-A947-70E740481C1C}">
                <a14:useLocalDpi xmlns:a14="http://schemas.microsoft.com/office/drawing/2010/main" val="0"/>
              </a:ext>
            </a:extLst>
          </a:blip>
          <a:srcRect l="40889" r="-34653"/>
          <a:stretch/>
        </p:blipFill>
        <p:spPr>
          <a:xfrm>
            <a:off x="1" y="10"/>
            <a:ext cx="9669642" cy="6857990"/>
          </a:xfrm>
          <a:prstGeom prst="rect">
            <a:avLst/>
          </a:prstGeom>
        </p:spPr>
      </p:pic>
      <p:sp>
        <p:nvSpPr>
          <p:cNvPr id="4" name="Title 1">
            <a:extLst>
              <a:ext uri="{FF2B5EF4-FFF2-40B4-BE49-F238E27FC236}">
                <a16:creationId xmlns:a16="http://schemas.microsoft.com/office/drawing/2014/main" id="{6D64F58D-467E-216E-7778-8EDE19F555E4}"/>
              </a:ext>
            </a:extLst>
          </p:cNvPr>
          <p:cNvSpPr>
            <a:spLocks noGrp="1"/>
          </p:cNvSpPr>
          <p:nvPr>
            <p:ph type="title"/>
          </p:nvPr>
        </p:nvSpPr>
        <p:spPr>
          <a:xfrm>
            <a:off x="6459987" y="-107896"/>
            <a:ext cx="5730721" cy="1899912"/>
          </a:xfrm>
        </p:spPr>
        <p:txBody>
          <a:bodyPr vert="horz" lIns="91440" tIns="45720" rIns="91440" bIns="45720" rtlCol="0" anchor="ctr">
            <a:normAutofit/>
          </a:bodyPr>
          <a:lstStyle/>
          <a:p>
            <a:r>
              <a:rPr lang="en-US" sz="4000" b="1" dirty="0"/>
              <a:t>Scooter Rental</a:t>
            </a:r>
          </a:p>
        </p:txBody>
      </p:sp>
      <p:sp>
        <p:nvSpPr>
          <p:cNvPr id="5" name="Content Placeholder 2">
            <a:extLst>
              <a:ext uri="{FF2B5EF4-FFF2-40B4-BE49-F238E27FC236}">
                <a16:creationId xmlns:a16="http://schemas.microsoft.com/office/drawing/2014/main" id="{E1307B70-0493-176F-535C-2A738DF6A46A}"/>
              </a:ext>
            </a:extLst>
          </p:cNvPr>
          <p:cNvSpPr>
            <a:spLocks noGrp="1"/>
          </p:cNvSpPr>
          <p:nvPr>
            <p:ph sz="half" idx="1"/>
          </p:nvPr>
        </p:nvSpPr>
        <p:spPr>
          <a:xfrm>
            <a:off x="6459987" y="1291363"/>
            <a:ext cx="5508033" cy="5129024"/>
          </a:xfrm>
        </p:spPr>
        <p:txBody>
          <a:bodyPr vert="horz" lIns="91440" tIns="45720" rIns="91440" bIns="45720" rtlCol="0">
            <a:normAutofit/>
          </a:bodyPr>
          <a:lstStyle/>
          <a:p>
            <a:pPr marL="0" marR="0" indent="0" fontAlgn="base">
              <a:lnSpc>
                <a:spcPct val="114000"/>
              </a:lnSpc>
              <a:spcBef>
                <a:spcPts val="0"/>
              </a:spcBef>
              <a:spcAft>
                <a:spcPts val="0"/>
              </a:spcAft>
              <a:buNone/>
            </a:pPr>
            <a:r>
              <a:rPr lang="en-US" sz="2400" dirty="0">
                <a:effectLst/>
              </a:rPr>
              <a:t>Discounted rate of $190</a:t>
            </a:r>
          </a:p>
          <a:p>
            <a:pPr marL="0" marR="0" indent="0" fontAlgn="base">
              <a:lnSpc>
                <a:spcPct val="114000"/>
              </a:lnSpc>
              <a:spcBef>
                <a:spcPts val="0"/>
              </a:spcBef>
              <a:spcAft>
                <a:spcPts val="0"/>
              </a:spcAft>
              <a:buNone/>
            </a:pPr>
            <a:r>
              <a:rPr lang="en-US" sz="2400" dirty="0">
                <a:effectLst/>
              </a:rPr>
              <a:t> </a:t>
            </a:r>
          </a:p>
          <a:p>
            <a:pPr marL="457200" lvl="1" fontAlgn="base">
              <a:lnSpc>
                <a:spcPct val="114000"/>
              </a:lnSpc>
              <a:spcBef>
                <a:spcPts val="0"/>
              </a:spcBef>
            </a:pPr>
            <a:r>
              <a:rPr lang="en-US" sz="2000" dirty="0"/>
              <a:t>Delivery = Tuesday, 11/7</a:t>
            </a:r>
          </a:p>
          <a:p>
            <a:pPr marL="457200" lvl="1" fontAlgn="base">
              <a:lnSpc>
                <a:spcPct val="114000"/>
              </a:lnSpc>
              <a:spcBef>
                <a:spcPts val="0"/>
              </a:spcBef>
            </a:pPr>
            <a:r>
              <a:rPr lang="en-US" sz="2000" dirty="0">
                <a:effectLst/>
              </a:rPr>
              <a:t>Pick-up = Monday, 11/13 </a:t>
            </a:r>
          </a:p>
          <a:p>
            <a:pPr marL="0" indent="0" fontAlgn="base">
              <a:lnSpc>
                <a:spcPct val="114000"/>
              </a:lnSpc>
              <a:spcBef>
                <a:spcPts val="0"/>
              </a:spcBef>
              <a:buNone/>
            </a:pPr>
            <a:br>
              <a:rPr lang="en-US" sz="2400" dirty="0">
                <a:effectLst/>
              </a:rPr>
            </a:br>
            <a:r>
              <a:rPr lang="en-US" sz="2400" dirty="0">
                <a:effectLst/>
              </a:rPr>
              <a:t>Amigo Mobility Center</a:t>
            </a:r>
          </a:p>
          <a:p>
            <a:pPr marL="0" indent="0" fontAlgn="base">
              <a:lnSpc>
                <a:spcPct val="114000"/>
              </a:lnSpc>
              <a:spcBef>
                <a:spcPts val="0"/>
              </a:spcBef>
              <a:buNone/>
            </a:pPr>
            <a:r>
              <a:rPr lang="en-US" sz="2400" dirty="0">
                <a:effectLst/>
              </a:rPr>
              <a:t>616-361-7559  </a:t>
            </a:r>
          </a:p>
          <a:p>
            <a:pPr marL="0" indent="0" fontAlgn="base">
              <a:lnSpc>
                <a:spcPct val="114000"/>
              </a:lnSpc>
              <a:spcBef>
                <a:spcPts val="0"/>
              </a:spcBef>
              <a:buNone/>
            </a:pPr>
            <a:endParaRPr lang="en-US" sz="2400" dirty="0">
              <a:effectLst/>
            </a:endParaRPr>
          </a:p>
          <a:p>
            <a:pPr marL="0" indent="0" fontAlgn="base">
              <a:lnSpc>
                <a:spcPct val="114000"/>
              </a:lnSpc>
              <a:spcBef>
                <a:spcPts val="0"/>
              </a:spcBef>
              <a:buNone/>
            </a:pPr>
            <a:r>
              <a:rPr lang="en-US" sz="2400" b="1" dirty="0">
                <a:effectLst/>
              </a:rPr>
              <a:t>Reservation deadline is 10/25/2023</a:t>
            </a:r>
            <a:endParaRPr lang="en-US" sz="2400" dirty="0">
              <a:effectLst/>
            </a:endParaRPr>
          </a:p>
          <a:p>
            <a:endParaRPr lang="en-US" sz="1700" dirty="0"/>
          </a:p>
        </p:txBody>
      </p:sp>
    </p:spTree>
    <p:extLst>
      <p:ext uri="{BB962C8B-B14F-4D97-AF65-F5344CB8AC3E}">
        <p14:creationId xmlns:p14="http://schemas.microsoft.com/office/powerpoint/2010/main" val="573747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A41EB37-4CB8-7698-5C22-A304F1DFE2F0}"/>
              </a:ext>
            </a:extLst>
          </p:cNvPr>
          <p:cNvSpPr txBox="1"/>
          <p:nvPr/>
        </p:nvSpPr>
        <p:spPr>
          <a:xfrm>
            <a:off x="1006900" y="1188637"/>
            <a:ext cx="3141430" cy="448072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6600" kern="1200" dirty="0">
                <a:solidFill>
                  <a:schemeClr val="tx1"/>
                </a:solidFill>
                <a:latin typeface="+mj-lt"/>
                <a:ea typeface="+mj-ea"/>
                <a:cs typeface="+mj-cs"/>
              </a:rPr>
              <a:t>BIG SCREEN ADS</a:t>
            </a:r>
          </a:p>
        </p:txBody>
      </p:sp>
      <p:sp>
        <p:nvSpPr>
          <p:cNvPr id="12" name="TextBox 11">
            <a:extLst>
              <a:ext uri="{FF2B5EF4-FFF2-40B4-BE49-F238E27FC236}">
                <a16:creationId xmlns:a16="http://schemas.microsoft.com/office/drawing/2014/main" id="{16CBFB40-C7A6-1ACD-536C-B8AED41B6A25}"/>
              </a:ext>
            </a:extLst>
          </p:cNvPr>
          <p:cNvSpPr txBox="1"/>
          <p:nvPr/>
        </p:nvSpPr>
        <p:spPr>
          <a:xfrm>
            <a:off x="5138927" y="1338729"/>
            <a:ext cx="6190331" cy="4180542"/>
          </a:xfrm>
          <a:prstGeom prst="rect">
            <a:avLst/>
          </a:prstGeom>
        </p:spPr>
        <p:txBody>
          <a:bodyPr vert="horz" lIns="91440" tIns="45720" rIns="91440" bIns="45720" rtlCol="0" anchor="ctr">
            <a:normAutofit/>
          </a:bodyPr>
          <a:lstStyle/>
          <a:p>
            <a:pPr marR="0">
              <a:lnSpc>
                <a:spcPct val="90000"/>
              </a:lnSpc>
              <a:spcBef>
                <a:spcPts val="0"/>
              </a:spcBef>
              <a:spcAft>
                <a:spcPts val="600"/>
              </a:spcAft>
            </a:pPr>
            <a:r>
              <a:rPr lang="en-US" sz="2000" dirty="0"/>
              <a:t>S</a:t>
            </a:r>
            <a:r>
              <a:rPr lang="en-US" sz="2000" dirty="0">
                <a:effectLst/>
              </a:rPr>
              <a:t>how support for competitors, coaches etc.  </a:t>
            </a:r>
            <a:br>
              <a:rPr lang="en-US" sz="2000" dirty="0">
                <a:effectLst/>
              </a:rPr>
            </a:br>
            <a:endParaRPr lang="en-US" sz="2000" dirty="0">
              <a:effectLst/>
            </a:endParaRPr>
          </a:p>
          <a:p>
            <a:pPr marR="0">
              <a:lnSpc>
                <a:spcPct val="90000"/>
              </a:lnSpc>
              <a:spcBef>
                <a:spcPts val="0"/>
              </a:spcBef>
              <a:spcAft>
                <a:spcPts val="600"/>
              </a:spcAft>
            </a:pPr>
            <a:r>
              <a:rPr lang="en-US" sz="2000" u="sng" dirty="0">
                <a:effectLst/>
                <a:hlinkClick r:id="rId3"/>
              </a:rPr>
              <a:t>Harmony, Incorporated IC&amp;C Big Screen Ad Contract (harmonyinc.org)</a:t>
            </a:r>
            <a:br>
              <a:rPr lang="en-US" sz="2000" u="sng" dirty="0">
                <a:effectLst/>
              </a:rPr>
            </a:br>
            <a:endParaRPr lang="en-US" sz="2000" dirty="0">
              <a:effectLst/>
            </a:endParaRPr>
          </a:p>
          <a:p>
            <a:pPr marR="0">
              <a:lnSpc>
                <a:spcPct val="90000"/>
              </a:lnSpc>
              <a:spcBef>
                <a:spcPts val="0"/>
              </a:spcBef>
              <a:spcAft>
                <a:spcPts val="600"/>
              </a:spcAft>
            </a:pPr>
            <a:r>
              <a:rPr lang="en-US" sz="2000" b="1" dirty="0">
                <a:effectLst/>
              </a:rPr>
              <a:t>Deadline is Oct 1</a:t>
            </a:r>
          </a:p>
          <a:p>
            <a:pPr marR="0">
              <a:lnSpc>
                <a:spcPct val="90000"/>
              </a:lnSpc>
              <a:spcBef>
                <a:spcPts val="0"/>
              </a:spcBef>
              <a:spcAft>
                <a:spcPts val="600"/>
              </a:spcAft>
            </a:pPr>
            <a:endParaRPr lang="en-US" sz="2000" b="1" dirty="0">
              <a:effectLst/>
            </a:endParaRPr>
          </a:p>
          <a:p>
            <a:pPr marR="0">
              <a:lnSpc>
                <a:spcPct val="90000"/>
              </a:lnSpc>
              <a:spcBef>
                <a:spcPts val="0"/>
              </a:spcBef>
              <a:spcAft>
                <a:spcPts val="600"/>
              </a:spcAft>
            </a:pPr>
            <a:r>
              <a:rPr lang="en-US" sz="2000" dirty="0">
                <a:effectLst/>
              </a:rPr>
              <a:t>Cost</a:t>
            </a:r>
          </a:p>
          <a:p>
            <a:pPr lvl="1" indent="-228600">
              <a:lnSpc>
                <a:spcPct val="90000"/>
              </a:lnSpc>
              <a:spcAft>
                <a:spcPts val="600"/>
              </a:spcAft>
              <a:buFont typeface="Arial" panose="020B0604020202020204" pitchFamily="34" charset="0"/>
              <a:buChar char="•"/>
            </a:pPr>
            <a:r>
              <a:rPr lang="en-US" sz="2000" dirty="0">
                <a:effectLst/>
              </a:rPr>
              <a:t>Harmony, Inc. member, quartet, or chapter  = $35</a:t>
            </a:r>
          </a:p>
          <a:p>
            <a:pPr lvl="1" indent="-228600">
              <a:lnSpc>
                <a:spcPct val="90000"/>
              </a:lnSpc>
              <a:spcAft>
                <a:spcPts val="600"/>
              </a:spcAft>
              <a:buFont typeface="Arial" panose="020B0604020202020204" pitchFamily="34" charset="0"/>
              <a:buChar char="•"/>
            </a:pPr>
            <a:r>
              <a:rPr lang="en-US" sz="2000" dirty="0">
                <a:effectLst/>
              </a:rPr>
              <a:t>Non-Harmony, Inc. barbershop member  = $100</a:t>
            </a:r>
          </a:p>
          <a:p>
            <a:pPr lvl="1" indent="-228600">
              <a:lnSpc>
                <a:spcPct val="90000"/>
              </a:lnSpc>
              <a:spcAft>
                <a:spcPts val="600"/>
              </a:spcAft>
              <a:buFont typeface="Arial" panose="020B0604020202020204" pitchFamily="34" charset="0"/>
              <a:buChar char="•"/>
            </a:pPr>
            <a:r>
              <a:rPr lang="en-US" sz="2000" dirty="0">
                <a:effectLst/>
              </a:rPr>
              <a:t>Not affiliated with any barbershop organization (outside provider)  = $150</a:t>
            </a:r>
          </a:p>
        </p:txBody>
      </p:sp>
      <p:cxnSp>
        <p:nvCxnSpPr>
          <p:cNvPr id="14" name="Straight Connector 13">
            <a:extLst>
              <a:ext uri="{FF2B5EF4-FFF2-40B4-BE49-F238E27FC236}">
                <a16:creationId xmlns:a16="http://schemas.microsoft.com/office/drawing/2014/main" id="{11B5BB53-CC8F-2CF7-D26B-A6CA20FBE742}"/>
              </a:ext>
            </a:extLst>
          </p:cNvPr>
          <p:cNvCxnSpPr/>
          <p:nvPr/>
        </p:nvCxnSpPr>
        <p:spPr>
          <a:xfrm>
            <a:off x="4638675" y="990600"/>
            <a:ext cx="0" cy="48101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726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A59DF1-229C-0B39-E7D2-A75D3C34DDCF}"/>
              </a:ext>
            </a:extLst>
          </p:cNvPr>
          <p:cNvSpPr/>
          <p:nvPr/>
        </p:nvSpPr>
        <p:spPr>
          <a:xfrm>
            <a:off x="0" y="3900361"/>
            <a:ext cx="12192000" cy="2957639"/>
          </a:xfrm>
          <a:prstGeom prst="rect">
            <a:avLst/>
          </a:prstGeom>
          <a:solidFill>
            <a:srgbClr val="37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90A9BA-92FE-7008-278B-6A38312CC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46" y="123032"/>
            <a:ext cx="9135909" cy="3553446"/>
          </a:xfrm>
          <a:prstGeom prst="rect">
            <a:avLst/>
          </a:prstGeom>
        </p:spPr>
      </p:pic>
      <p:sp>
        <p:nvSpPr>
          <p:cNvPr id="2" name="TextBox 1">
            <a:extLst>
              <a:ext uri="{FF2B5EF4-FFF2-40B4-BE49-F238E27FC236}">
                <a16:creationId xmlns:a16="http://schemas.microsoft.com/office/drawing/2014/main" id="{DBBC7D96-540D-CDF0-E71B-3BC8A2BB15EB}"/>
              </a:ext>
            </a:extLst>
          </p:cNvPr>
          <p:cNvSpPr txBox="1"/>
          <p:nvPr/>
        </p:nvSpPr>
        <p:spPr>
          <a:xfrm>
            <a:off x="356050" y="4348127"/>
            <a:ext cx="6951058" cy="2062103"/>
          </a:xfrm>
          <a:prstGeom prst="rect">
            <a:avLst/>
          </a:prstGeom>
          <a:noFill/>
        </p:spPr>
        <p:txBody>
          <a:bodyPr wrap="square" rtlCol="0">
            <a:spAutoFit/>
          </a:bodyPr>
          <a:lstStyle/>
          <a:p>
            <a:pPr algn="ctr"/>
            <a:r>
              <a:rPr lang="en-US" sz="3200" b="1" dirty="0">
                <a:solidFill>
                  <a:schemeClr val="bg1"/>
                </a:solidFill>
              </a:rPr>
              <a:t>Don’t miss a moment of IC&amp;C!</a:t>
            </a:r>
          </a:p>
          <a:p>
            <a:pPr algn="ctr"/>
            <a:r>
              <a:rPr lang="en-US" sz="3200" b="1" dirty="0">
                <a:solidFill>
                  <a:schemeClr val="bg1"/>
                </a:solidFill>
              </a:rPr>
              <a:t>Scan the QR code to sign-up for the live webcast where you can also watch replays of all the performances.</a:t>
            </a:r>
          </a:p>
        </p:txBody>
      </p:sp>
      <p:pic>
        <p:nvPicPr>
          <p:cNvPr id="8" name="Picture 7" descr="A qr code with a treble clef&#10;&#10;Description automatically generated">
            <a:extLst>
              <a:ext uri="{FF2B5EF4-FFF2-40B4-BE49-F238E27FC236}">
                <a16:creationId xmlns:a16="http://schemas.microsoft.com/office/drawing/2014/main" id="{46AF10AF-1FA0-D2ED-078E-2AFE6C5D7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304" y="4131564"/>
            <a:ext cx="2489533" cy="2489533"/>
          </a:xfrm>
          <a:prstGeom prst="rect">
            <a:avLst/>
          </a:prstGeom>
        </p:spPr>
      </p:pic>
      <p:pic>
        <p:nvPicPr>
          <p:cNvPr id="6" name="Picture 5" descr="A white circle with yellow and black text&#10;&#10;Description automatically generated">
            <a:extLst>
              <a:ext uri="{FF2B5EF4-FFF2-40B4-BE49-F238E27FC236}">
                <a16:creationId xmlns:a16="http://schemas.microsoft.com/office/drawing/2014/main" id="{4F07135B-3F94-F0B0-3C06-262F8296D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9" y="14546"/>
            <a:ext cx="2256038" cy="1658319"/>
          </a:xfrm>
          <a:prstGeom prst="rect">
            <a:avLst/>
          </a:prstGeom>
        </p:spPr>
      </p:pic>
    </p:spTree>
    <p:extLst>
      <p:ext uri="{BB962C8B-B14F-4D97-AF65-F5344CB8AC3E}">
        <p14:creationId xmlns:p14="http://schemas.microsoft.com/office/powerpoint/2010/main" val="17292648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Contestants</a:t>
            </a:r>
          </a:p>
        </p:txBody>
      </p:sp>
    </p:spTree>
    <p:extLst>
      <p:ext uri="{BB962C8B-B14F-4D97-AF65-F5344CB8AC3E}">
        <p14:creationId xmlns:p14="http://schemas.microsoft.com/office/powerpoint/2010/main" val="1777429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8C74-B9CC-EA77-E8FA-296B17B32479}"/>
              </a:ext>
            </a:extLst>
          </p:cNvPr>
          <p:cNvSpPr>
            <a:spLocks noGrp="1"/>
          </p:cNvSpPr>
          <p:nvPr>
            <p:ph type="title"/>
          </p:nvPr>
        </p:nvSpPr>
        <p:spPr>
          <a:xfrm>
            <a:off x="481011" y="-277134"/>
            <a:ext cx="5324477" cy="1630363"/>
          </a:xfrm>
        </p:spPr>
        <p:txBody>
          <a:bodyPr anchor="b">
            <a:normAutofit/>
          </a:bodyPr>
          <a:lstStyle/>
          <a:p>
            <a:r>
              <a:rPr lang="en-US" sz="3600" dirty="0"/>
              <a:t>Contestants</a:t>
            </a:r>
          </a:p>
        </p:txBody>
      </p:sp>
      <p:sp>
        <p:nvSpPr>
          <p:cNvPr id="3" name="Content Placeholder 2">
            <a:extLst>
              <a:ext uri="{FF2B5EF4-FFF2-40B4-BE49-F238E27FC236}">
                <a16:creationId xmlns:a16="http://schemas.microsoft.com/office/drawing/2014/main" id="{6A15DFF0-74D1-98BE-6841-D46A4E41FC09}"/>
              </a:ext>
            </a:extLst>
          </p:cNvPr>
          <p:cNvSpPr>
            <a:spLocks noGrp="1"/>
          </p:cNvSpPr>
          <p:nvPr>
            <p:ph idx="1"/>
          </p:nvPr>
        </p:nvSpPr>
        <p:spPr>
          <a:xfrm>
            <a:off x="481013" y="1812476"/>
            <a:ext cx="5324475" cy="4393064"/>
          </a:xfrm>
        </p:spPr>
        <p:txBody>
          <a:bodyPr anchor="t">
            <a:noAutofit/>
          </a:bodyPr>
          <a:lstStyle/>
          <a:p>
            <a:pPr marL="0" marR="0" indent="0">
              <a:spcBef>
                <a:spcPts val="0"/>
              </a:spcBef>
              <a:spcAft>
                <a:spcPts val="800"/>
              </a:spcAft>
              <a:buNone/>
            </a:pPr>
            <a:r>
              <a:rPr lang="en-US" sz="2200" dirty="0">
                <a:ea typeface="Calibri" panose="020F0502020204030204" pitchFamily="34" charset="0"/>
                <a:cs typeface="Times New Roman" panose="02020603050405020304" pitchFamily="18" charset="0"/>
              </a:rPr>
              <a:t>C</a:t>
            </a:r>
            <a:r>
              <a:rPr lang="en-US" sz="2200" dirty="0">
                <a:effectLst/>
                <a:ea typeface="Calibri" panose="020F0502020204030204" pitchFamily="34" charset="0"/>
                <a:cs typeface="Times New Roman" panose="02020603050405020304" pitchFamily="18" charset="0"/>
              </a:rPr>
              <a:t>ontestants must submit a song registration form two weeks prior to contest (October 25, 2023). </a:t>
            </a:r>
          </a:p>
          <a:p>
            <a:pPr marL="0" indent="0">
              <a:buNone/>
            </a:pPr>
            <a:r>
              <a:rPr lang="en-US" sz="2200" dirty="0">
                <a:effectLst/>
                <a:ea typeface="Calibri" panose="020F0502020204030204" pitchFamily="34" charset="0"/>
                <a:cs typeface="Times New Roman" panose="02020603050405020304" pitchFamily="18" charset="0"/>
              </a:rPr>
              <a:t>A live drawing for the order of appearance will take place September 11. </a:t>
            </a:r>
          </a:p>
          <a:p>
            <a:pPr marL="0" indent="0">
              <a:buNone/>
            </a:pPr>
            <a:r>
              <a:rPr lang="en-US" sz="2200" dirty="0">
                <a:effectLst/>
                <a:ea typeface="Calibri" panose="020F0502020204030204" pitchFamily="34" charset="0"/>
                <a:cs typeface="Times New Roman" panose="02020603050405020304" pitchFamily="18" charset="0"/>
              </a:rPr>
              <a:t>ICJC will send the contest pattern and related information to each competitor.</a:t>
            </a:r>
          </a:p>
          <a:p>
            <a:pPr marL="0" indent="0">
              <a:buNone/>
            </a:pPr>
            <a:r>
              <a:rPr lang="en-US" sz="2200" dirty="0">
                <a:effectLst/>
                <a:ea typeface="Calibri" panose="020F0502020204030204" pitchFamily="34" charset="0"/>
                <a:cs typeface="Times New Roman" panose="02020603050405020304" pitchFamily="18" charset="0"/>
              </a:rPr>
              <a:t>We encourage all contestants to </a:t>
            </a:r>
            <a:r>
              <a:rPr lang="en-US" sz="2200" b="1" dirty="0">
                <a:effectLst/>
                <a:ea typeface="Calibri" panose="020F0502020204030204" pitchFamily="34" charset="0"/>
                <a:cs typeface="Times New Roman" panose="02020603050405020304" pitchFamily="18" charset="0"/>
              </a:rPr>
              <a:t>not bring your personal belongings with you in the pattern</a:t>
            </a:r>
            <a:r>
              <a:rPr lang="en-US" sz="2200" b="1" dirty="0">
                <a:ea typeface="Calibri" panose="020F0502020204030204" pitchFamily="34" charset="0"/>
                <a:cs typeface="Times New Roman" panose="02020603050405020304" pitchFamily="18" charset="0"/>
              </a:rPr>
              <a:t>.</a:t>
            </a:r>
          </a:p>
          <a:p>
            <a:pPr marL="0" indent="0">
              <a:buNone/>
            </a:pPr>
            <a:r>
              <a:rPr lang="en-US" sz="2200" dirty="0">
                <a:ea typeface="Calibri" panose="020F0502020204030204" pitchFamily="34" charset="0"/>
                <a:cs typeface="Times New Roman" panose="02020603050405020304" pitchFamily="18" charset="0"/>
              </a:rPr>
              <a:t>Chorus photos will be taken on stage.  A member of the chorus will have the option to meet with the photographer to pick their official photo.</a:t>
            </a:r>
            <a:endParaRPr lang="en-US" sz="2200" dirty="0"/>
          </a:p>
        </p:txBody>
      </p:sp>
      <p:pic>
        <p:nvPicPr>
          <p:cNvPr id="5" name="Picture 4" descr="A group of women on a stage&#10;&#10;Description automatically generated">
            <a:extLst>
              <a:ext uri="{FF2B5EF4-FFF2-40B4-BE49-F238E27FC236}">
                <a16:creationId xmlns:a16="http://schemas.microsoft.com/office/drawing/2014/main" id="{24321797-F5EF-9577-A0D6-6FBF477E40F9}"/>
              </a:ext>
            </a:extLst>
          </p:cNvPr>
          <p:cNvPicPr>
            <a:picLocks noChangeAspect="1"/>
          </p:cNvPicPr>
          <p:nvPr/>
        </p:nvPicPr>
        <p:blipFill rotWithShape="1">
          <a:blip r:embed="rId3">
            <a:extLst>
              <a:ext uri="{28A0092B-C50C-407E-A947-70E740481C1C}">
                <a14:useLocalDpi xmlns:a14="http://schemas.microsoft.com/office/drawing/2010/main" val="0"/>
              </a:ext>
            </a:extLst>
          </a:blip>
          <a:srcRect l="15950" r="15951"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cxnSp>
        <p:nvCxnSpPr>
          <p:cNvPr id="6" name="Straight Connector 5">
            <a:extLst>
              <a:ext uri="{FF2B5EF4-FFF2-40B4-BE49-F238E27FC236}">
                <a16:creationId xmlns:a16="http://schemas.microsoft.com/office/drawing/2014/main" id="{10751EBB-34DE-ABC4-2CE1-4B4C3AEBC2D7}"/>
              </a:ext>
            </a:extLst>
          </p:cNvPr>
          <p:cNvCxnSpPr/>
          <p:nvPr/>
        </p:nvCxnSpPr>
        <p:spPr>
          <a:xfrm>
            <a:off x="481011" y="1502229"/>
            <a:ext cx="438490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descr="A white circle with yellow and black text&#10;&#10;Description automatically generated">
            <a:extLst>
              <a:ext uri="{FF2B5EF4-FFF2-40B4-BE49-F238E27FC236}">
                <a16:creationId xmlns:a16="http://schemas.microsoft.com/office/drawing/2014/main" id="{4D5B0838-10B9-977A-6CDD-1E047BBB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2641" y="232476"/>
            <a:ext cx="2465759" cy="1812476"/>
          </a:xfrm>
          <a:prstGeom prst="rect">
            <a:avLst/>
          </a:prstGeom>
        </p:spPr>
      </p:pic>
    </p:spTree>
    <p:extLst>
      <p:ext uri="{BB962C8B-B14F-4D97-AF65-F5344CB8AC3E}">
        <p14:creationId xmlns:p14="http://schemas.microsoft.com/office/powerpoint/2010/main" val="479390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7BCA-36D4-C4C0-1988-BF77E25A2C2B}"/>
              </a:ext>
            </a:extLst>
          </p:cNvPr>
          <p:cNvSpPr>
            <a:spLocks noGrp="1"/>
          </p:cNvSpPr>
          <p:nvPr>
            <p:ph type="title"/>
          </p:nvPr>
        </p:nvSpPr>
        <p:spPr>
          <a:xfrm>
            <a:off x="838200" y="1109040"/>
            <a:ext cx="10515600" cy="1325563"/>
          </a:xfrm>
        </p:spPr>
        <p:txBody>
          <a:bodyPr/>
          <a:lstStyle/>
          <a:p>
            <a:r>
              <a:rPr lang="en-US" dirty="0"/>
              <a:t>Panel</a:t>
            </a:r>
          </a:p>
        </p:txBody>
      </p:sp>
      <p:sp>
        <p:nvSpPr>
          <p:cNvPr id="3" name="Content Placeholder 2">
            <a:extLst>
              <a:ext uri="{FF2B5EF4-FFF2-40B4-BE49-F238E27FC236}">
                <a16:creationId xmlns:a16="http://schemas.microsoft.com/office/drawing/2014/main" id="{359EC7F7-4EF3-10C2-58D5-62046F718518}"/>
              </a:ext>
            </a:extLst>
          </p:cNvPr>
          <p:cNvSpPr>
            <a:spLocks noGrp="1"/>
          </p:cNvSpPr>
          <p:nvPr>
            <p:ph idx="1"/>
          </p:nvPr>
        </p:nvSpPr>
        <p:spPr>
          <a:xfrm>
            <a:off x="838199" y="2885259"/>
            <a:ext cx="5108895" cy="3639450"/>
          </a:xfrm>
        </p:spPr>
        <p:txBody>
          <a:bodyPr anchor="ctr">
            <a:normAutofit/>
          </a:bodyPr>
          <a:lstStyle/>
          <a:p>
            <a:pPr marL="0" indent="0">
              <a:buNone/>
            </a:pPr>
            <a:r>
              <a:rPr lang="en-US" sz="2400" dirty="0">
                <a:effectLst/>
                <a:ea typeface="Calibri" panose="020F0502020204030204" pitchFamily="34" charset="0"/>
              </a:rPr>
              <a:t>We will have one panel judging all of the contests.</a:t>
            </a:r>
            <a:br>
              <a:rPr lang="en-US" sz="2400" dirty="0">
                <a:ea typeface="Calibri" panose="020F0502020204030204" pitchFamily="34" charset="0"/>
              </a:rPr>
            </a:br>
            <a:br>
              <a:rPr lang="en-US" sz="2400" b="1" dirty="0">
                <a:effectLst/>
                <a:ea typeface="Calibri" panose="020F0502020204030204" pitchFamily="34" charset="0"/>
                <a:cs typeface="Times New Roman" panose="02020603050405020304" pitchFamily="18" charset="0"/>
              </a:rPr>
            </a:br>
            <a:r>
              <a:rPr lang="en-US" sz="2400" dirty="0">
                <a:effectLst/>
                <a:ea typeface="Calibri" panose="020F0502020204030204" pitchFamily="34" charset="0"/>
                <a:cs typeface="Times New Roman" panose="02020603050405020304" pitchFamily="18" charset="0"/>
              </a:rPr>
              <a:t>We will only be printing the Official Scoring Summary for contestants (one per quartet, four per chorus). </a:t>
            </a:r>
          </a:p>
          <a:p>
            <a:pPr marL="0" indent="0">
              <a:buNone/>
            </a:pPr>
            <a:r>
              <a:rPr lang="en-US" sz="2400" dirty="0">
                <a:effectLst/>
                <a:ea typeface="Calibri" panose="020F0502020204030204" pitchFamily="34" charset="0"/>
                <a:cs typeface="Times New Roman" panose="02020603050405020304" pitchFamily="18" charset="0"/>
              </a:rPr>
              <a:t>Scores will be posted online shortly</a:t>
            </a:r>
            <a:r>
              <a:rPr lang="en-US" sz="2400" b="1" dirty="0">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after each contest as well as posted in the mobile app.</a:t>
            </a:r>
          </a:p>
          <a:p>
            <a:endParaRPr lang="en-US" sz="1700" dirty="0"/>
          </a:p>
        </p:txBody>
      </p:sp>
      <p:graphicFrame>
        <p:nvGraphicFramePr>
          <p:cNvPr id="4" name="Table 3">
            <a:extLst>
              <a:ext uri="{FF2B5EF4-FFF2-40B4-BE49-F238E27FC236}">
                <a16:creationId xmlns:a16="http://schemas.microsoft.com/office/drawing/2014/main" id="{65BF1055-9BD2-ECC7-0BF1-1E634E444F73}"/>
              </a:ext>
            </a:extLst>
          </p:cNvPr>
          <p:cNvGraphicFramePr>
            <a:graphicFrameLocks noGrp="1"/>
          </p:cNvGraphicFramePr>
          <p:nvPr>
            <p:extLst>
              <p:ext uri="{D42A27DB-BD31-4B8C-83A1-F6EECF244321}">
                <p14:modId xmlns:p14="http://schemas.microsoft.com/office/powerpoint/2010/main" val="2872504314"/>
              </p:ext>
            </p:extLst>
          </p:nvPr>
        </p:nvGraphicFramePr>
        <p:xfrm>
          <a:off x="6244907" y="3243256"/>
          <a:ext cx="5150279" cy="2767744"/>
        </p:xfrm>
        <a:graphic>
          <a:graphicData uri="http://schemas.openxmlformats.org/drawingml/2006/table">
            <a:tbl>
              <a:tblPr firstRow="1" firstCol="1" bandRow="1">
                <a:solidFill>
                  <a:schemeClr val="bg1"/>
                </a:solidFill>
                <a:tableStyleId>{5C22544A-7EE6-4342-B048-85BDC9FD1C3A}</a:tableStyleId>
              </a:tblPr>
              <a:tblGrid>
                <a:gridCol w="1039238">
                  <a:extLst>
                    <a:ext uri="{9D8B030D-6E8A-4147-A177-3AD203B41FA5}">
                      <a16:colId xmlns:a16="http://schemas.microsoft.com/office/drawing/2014/main" val="4012295650"/>
                    </a:ext>
                  </a:extLst>
                </a:gridCol>
                <a:gridCol w="1193670">
                  <a:extLst>
                    <a:ext uri="{9D8B030D-6E8A-4147-A177-3AD203B41FA5}">
                      <a16:colId xmlns:a16="http://schemas.microsoft.com/office/drawing/2014/main" val="1692715970"/>
                    </a:ext>
                  </a:extLst>
                </a:gridCol>
                <a:gridCol w="1523509">
                  <a:extLst>
                    <a:ext uri="{9D8B030D-6E8A-4147-A177-3AD203B41FA5}">
                      <a16:colId xmlns:a16="http://schemas.microsoft.com/office/drawing/2014/main" val="2400526819"/>
                    </a:ext>
                  </a:extLst>
                </a:gridCol>
                <a:gridCol w="1393862">
                  <a:extLst>
                    <a:ext uri="{9D8B030D-6E8A-4147-A177-3AD203B41FA5}">
                      <a16:colId xmlns:a16="http://schemas.microsoft.com/office/drawing/2014/main" val="2455412275"/>
                    </a:ext>
                  </a:extLst>
                </a:gridCol>
              </a:tblGrid>
              <a:tr h="478399">
                <a:tc>
                  <a:txBody>
                    <a:bodyPr/>
                    <a:lstStyle/>
                    <a:p>
                      <a:pPr marL="0" marR="0">
                        <a:lnSpc>
                          <a:spcPts val="1350"/>
                        </a:lnSpc>
                        <a:spcBef>
                          <a:spcPts val="0"/>
                        </a:spcBef>
                        <a:spcAft>
                          <a:spcPts val="0"/>
                        </a:spcAft>
                      </a:pPr>
                      <a:r>
                        <a:rPr lang="en-US" sz="1700" b="0" cap="none" spc="0">
                          <a:solidFill>
                            <a:schemeClr val="bg1"/>
                          </a:solidFill>
                          <a:effectLst/>
                        </a:rPr>
                        <a:t>ADM</a:t>
                      </a:r>
                      <a:endParaRPr lang="en-US" sz="17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a:lnSpc>
                          <a:spcPts val="1350"/>
                        </a:lnSpc>
                        <a:spcBef>
                          <a:spcPts val="0"/>
                        </a:spcBef>
                        <a:spcAft>
                          <a:spcPts val="0"/>
                        </a:spcAft>
                      </a:pPr>
                      <a:r>
                        <a:rPr lang="en-US" sz="1700" b="0" cap="none" spc="0">
                          <a:solidFill>
                            <a:schemeClr val="bg1"/>
                          </a:solidFill>
                          <a:effectLst/>
                        </a:rPr>
                        <a:t>MUS</a:t>
                      </a:r>
                      <a:endParaRPr lang="en-US" sz="17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nSpc>
                          <a:spcPts val="1350"/>
                        </a:lnSpc>
                        <a:spcBef>
                          <a:spcPts val="0"/>
                        </a:spcBef>
                        <a:spcAft>
                          <a:spcPts val="0"/>
                        </a:spcAft>
                      </a:pPr>
                      <a:r>
                        <a:rPr lang="en-US" sz="1700" b="0" cap="none" spc="0">
                          <a:solidFill>
                            <a:schemeClr val="bg1"/>
                          </a:solidFill>
                          <a:effectLst/>
                        </a:rPr>
                        <a:t>PER</a:t>
                      </a:r>
                      <a:endParaRPr lang="en-US" sz="17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marL="0" marR="0">
                        <a:lnSpc>
                          <a:spcPts val="1350"/>
                        </a:lnSpc>
                        <a:spcBef>
                          <a:spcPts val="0"/>
                        </a:spcBef>
                        <a:spcAft>
                          <a:spcPts val="0"/>
                        </a:spcAft>
                      </a:pPr>
                      <a:r>
                        <a:rPr lang="en-US" sz="1700" b="0" cap="none" spc="0">
                          <a:solidFill>
                            <a:schemeClr val="bg1"/>
                          </a:solidFill>
                          <a:effectLst/>
                        </a:rPr>
                        <a:t>SNG</a:t>
                      </a:r>
                      <a:endParaRPr lang="en-US" sz="17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2479327459"/>
                  </a:ext>
                </a:extLst>
              </a:tr>
              <a:tr h="905473">
                <a:tc>
                  <a:txBody>
                    <a:bodyPr/>
                    <a:lstStyle/>
                    <a:p>
                      <a:pPr marL="0" marR="0">
                        <a:lnSpc>
                          <a:spcPts val="1350"/>
                        </a:lnSpc>
                        <a:spcBef>
                          <a:spcPts val="0"/>
                        </a:spcBef>
                        <a:spcAft>
                          <a:spcPts val="0"/>
                        </a:spcAft>
                      </a:pPr>
                      <a:r>
                        <a:rPr lang="en-US" sz="1700" cap="none" spc="0" dirty="0">
                          <a:solidFill>
                            <a:schemeClr val="tx1"/>
                          </a:solidFill>
                          <a:effectLst/>
                        </a:rPr>
                        <a:t>Randy </a:t>
                      </a:r>
                      <a:r>
                        <a:rPr lang="en-US" sz="1700" cap="none" spc="0" dirty="0" err="1">
                          <a:solidFill>
                            <a:schemeClr val="tx1"/>
                          </a:solidFill>
                          <a:effectLst/>
                        </a:rPr>
                        <a:t>Rensi</a:t>
                      </a:r>
                      <a:r>
                        <a:rPr lang="en-US" sz="1700" cap="none" spc="0" dirty="0">
                          <a:solidFill>
                            <a:schemeClr val="tx1"/>
                          </a:solidFill>
                          <a:effectLst/>
                        </a:rPr>
                        <a:t> (PC)    </a:t>
                      </a:r>
                      <a:endParaRPr lang="en-US" sz="17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nSpc>
                          <a:spcPts val="1350"/>
                        </a:lnSpc>
                        <a:spcBef>
                          <a:spcPts val="0"/>
                        </a:spcBef>
                        <a:spcAft>
                          <a:spcPts val="0"/>
                        </a:spcAft>
                      </a:pPr>
                      <a:r>
                        <a:rPr lang="en-US" sz="1700" cap="none" spc="0">
                          <a:solidFill>
                            <a:schemeClr val="tx1"/>
                          </a:solidFill>
                          <a:effectLst/>
                        </a:rPr>
                        <a:t>Cary Burns</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nSpc>
                          <a:spcPts val="1350"/>
                        </a:lnSpc>
                        <a:spcBef>
                          <a:spcPts val="0"/>
                        </a:spcBef>
                        <a:spcAft>
                          <a:spcPts val="0"/>
                        </a:spcAft>
                      </a:pPr>
                      <a:r>
                        <a:rPr lang="en-US" sz="1700" cap="none" spc="0">
                          <a:solidFill>
                            <a:schemeClr val="tx1"/>
                          </a:solidFill>
                          <a:effectLst/>
                        </a:rPr>
                        <a:t>Joe Hunter</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nSpc>
                          <a:spcPts val="1350"/>
                        </a:lnSpc>
                        <a:spcBef>
                          <a:spcPts val="0"/>
                        </a:spcBef>
                        <a:spcAft>
                          <a:spcPts val="0"/>
                        </a:spcAft>
                      </a:pPr>
                      <a:r>
                        <a:rPr lang="en-US" sz="1700" cap="none" spc="0">
                          <a:solidFill>
                            <a:schemeClr val="tx1"/>
                          </a:solidFill>
                          <a:effectLst/>
                        </a:rPr>
                        <a:t>Rob Mance</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376236494"/>
                  </a:ext>
                </a:extLst>
              </a:tr>
              <a:tr h="691936">
                <a:tc>
                  <a:txBody>
                    <a:bodyPr/>
                    <a:lstStyle/>
                    <a:p>
                      <a:pPr marL="0" marR="0">
                        <a:lnSpc>
                          <a:spcPts val="1350"/>
                        </a:lnSpc>
                        <a:spcBef>
                          <a:spcPts val="0"/>
                        </a:spcBef>
                        <a:spcAft>
                          <a:spcPts val="0"/>
                        </a:spcAft>
                      </a:pPr>
                      <a:r>
                        <a:rPr lang="en-US" sz="1700" cap="none" spc="0" dirty="0">
                          <a:solidFill>
                            <a:schemeClr val="tx1"/>
                          </a:solidFill>
                          <a:effectLst/>
                        </a:rPr>
                        <a:t>Rob Arnold</a:t>
                      </a:r>
                      <a:endParaRPr lang="en-US" sz="17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nSpc>
                          <a:spcPts val="1350"/>
                        </a:lnSpc>
                        <a:spcBef>
                          <a:spcPts val="0"/>
                        </a:spcBef>
                        <a:spcAft>
                          <a:spcPts val="0"/>
                        </a:spcAft>
                      </a:pPr>
                      <a:r>
                        <a:rPr lang="en-US" sz="1700" cap="none" spc="0">
                          <a:solidFill>
                            <a:schemeClr val="tx1"/>
                          </a:solidFill>
                          <a:effectLst/>
                        </a:rPr>
                        <a:t>Adam Scott</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nSpc>
                          <a:spcPts val="1350"/>
                        </a:lnSpc>
                        <a:spcBef>
                          <a:spcPts val="0"/>
                        </a:spcBef>
                        <a:spcAft>
                          <a:spcPts val="0"/>
                        </a:spcAft>
                      </a:pPr>
                      <a:r>
                        <a:rPr lang="en-US" sz="1700" cap="none" spc="0">
                          <a:solidFill>
                            <a:schemeClr val="tx1"/>
                          </a:solidFill>
                          <a:effectLst/>
                        </a:rPr>
                        <a:t>Mark Kettner</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nSpc>
                          <a:spcPts val="1350"/>
                        </a:lnSpc>
                        <a:spcBef>
                          <a:spcPts val="0"/>
                        </a:spcBef>
                        <a:spcAft>
                          <a:spcPts val="0"/>
                        </a:spcAft>
                      </a:pPr>
                      <a:r>
                        <a:rPr lang="en-US" sz="1700" cap="none" spc="0">
                          <a:solidFill>
                            <a:schemeClr val="tx1"/>
                          </a:solidFill>
                          <a:effectLst/>
                        </a:rPr>
                        <a:t>Nate Ogg</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85225632"/>
                  </a:ext>
                </a:extLst>
              </a:tr>
              <a:tr h="691936">
                <a:tc>
                  <a:txBody>
                    <a:bodyPr/>
                    <a:lstStyle/>
                    <a:p>
                      <a:pPr marL="0" marR="0">
                        <a:lnSpc>
                          <a:spcPts val="1350"/>
                        </a:lnSpc>
                        <a:spcBef>
                          <a:spcPts val="0"/>
                        </a:spcBef>
                        <a:spcAft>
                          <a:spcPts val="0"/>
                        </a:spcAft>
                      </a:pPr>
                      <a:r>
                        <a:rPr lang="en-US" sz="1700" cap="none" spc="0" dirty="0">
                          <a:solidFill>
                            <a:schemeClr val="tx1"/>
                          </a:solidFill>
                          <a:effectLst/>
                        </a:rPr>
                        <a:t> </a:t>
                      </a:r>
                      <a:endParaRPr lang="en-US" sz="17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nSpc>
                          <a:spcPts val="1350"/>
                        </a:lnSpc>
                        <a:spcBef>
                          <a:spcPts val="0"/>
                        </a:spcBef>
                        <a:spcAft>
                          <a:spcPts val="0"/>
                        </a:spcAft>
                      </a:pPr>
                      <a:r>
                        <a:rPr lang="en-US" sz="1700" cap="none" spc="0">
                          <a:solidFill>
                            <a:schemeClr val="tx1"/>
                          </a:solidFill>
                          <a:effectLst/>
                        </a:rPr>
                        <a:t>Rod Sgrignoli</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nSpc>
                          <a:spcPts val="1350"/>
                        </a:lnSpc>
                        <a:spcBef>
                          <a:spcPts val="0"/>
                        </a:spcBef>
                        <a:spcAft>
                          <a:spcPts val="0"/>
                        </a:spcAft>
                      </a:pPr>
                      <a:r>
                        <a:rPr lang="en-US" sz="1700" cap="none" spc="0">
                          <a:solidFill>
                            <a:schemeClr val="tx1"/>
                          </a:solidFill>
                          <a:effectLst/>
                        </a:rPr>
                        <a:t>Theresa Weatherbee</a:t>
                      </a:r>
                      <a:endParaRPr lang="en-US" sz="17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marL="0" marR="0">
                        <a:lnSpc>
                          <a:spcPts val="1350"/>
                        </a:lnSpc>
                        <a:spcBef>
                          <a:spcPts val="0"/>
                        </a:spcBef>
                        <a:spcAft>
                          <a:spcPts val="0"/>
                        </a:spcAft>
                      </a:pPr>
                      <a:r>
                        <a:rPr lang="en-US" sz="1700" cap="none" spc="0" dirty="0">
                          <a:solidFill>
                            <a:schemeClr val="tx1"/>
                          </a:solidFill>
                          <a:effectLst/>
                        </a:rPr>
                        <a:t>John Ward</a:t>
                      </a:r>
                      <a:endParaRPr lang="en-US" sz="17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764" marR="91516" marT="109819" marB="109819">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121710358"/>
                  </a:ext>
                </a:extLst>
              </a:tr>
            </a:tbl>
          </a:graphicData>
        </a:graphic>
      </p:graphicFrame>
    </p:spTree>
    <p:extLst>
      <p:ext uri="{BB962C8B-B14F-4D97-AF65-F5344CB8AC3E}">
        <p14:creationId xmlns:p14="http://schemas.microsoft.com/office/powerpoint/2010/main" val="274767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159EC0-C489-6B94-0DA7-DAAEA76E7CCC}"/>
              </a:ext>
            </a:extLst>
          </p:cNvPr>
          <p:cNvSpPr>
            <a:spLocks noGrp="1"/>
          </p:cNvSpPr>
          <p:nvPr>
            <p:ph type="title"/>
          </p:nvPr>
        </p:nvSpPr>
        <p:spPr>
          <a:xfrm>
            <a:off x="5362733" y="4050771"/>
            <a:ext cx="5845571" cy="1638377"/>
          </a:xfrm>
        </p:spPr>
        <p:txBody>
          <a:bodyPr anchor="b">
            <a:normAutofit/>
          </a:bodyPr>
          <a:lstStyle/>
          <a:p>
            <a:r>
              <a:rPr lang="en-US" sz="4800" b="1" dirty="0"/>
              <a:t>Stage Viewing</a:t>
            </a:r>
          </a:p>
        </p:txBody>
      </p:sp>
      <p:sp>
        <p:nvSpPr>
          <p:cNvPr id="4" name="Content Placeholder 2">
            <a:extLst>
              <a:ext uri="{FF2B5EF4-FFF2-40B4-BE49-F238E27FC236}">
                <a16:creationId xmlns:a16="http://schemas.microsoft.com/office/drawing/2014/main" id="{B1DE7B28-D807-3567-03AA-C7797963A886}"/>
              </a:ext>
            </a:extLst>
          </p:cNvPr>
          <p:cNvSpPr>
            <a:spLocks noGrp="1"/>
          </p:cNvSpPr>
          <p:nvPr>
            <p:ph idx="1"/>
          </p:nvPr>
        </p:nvSpPr>
        <p:spPr>
          <a:xfrm>
            <a:off x="5229382" y="508441"/>
            <a:ext cx="6714967" cy="4361519"/>
          </a:xfrm>
        </p:spPr>
        <p:txBody>
          <a:bodyPr anchor="ctr">
            <a:normAutofit/>
          </a:bodyPr>
          <a:lstStyle/>
          <a:p>
            <a:pPr marL="0" indent="0">
              <a:buNone/>
            </a:pPr>
            <a:r>
              <a:rPr lang="en-US" sz="2000" dirty="0">
                <a:effectLst/>
                <a:ea typeface="Calibri" panose="020F0502020204030204" pitchFamily="34" charset="0"/>
                <a:cs typeface="Times New Roman" panose="02020603050405020304" pitchFamily="18" charset="0"/>
              </a:rPr>
              <a:t>Due to the size of our contests, and time constraints, we are not able to allow all choruses and quartets time to practice on the actual stage.</a:t>
            </a:r>
          </a:p>
          <a:p>
            <a:pPr marL="0" indent="0">
              <a:buNone/>
            </a:pPr>
            <a:r>
              <a:rPr lang="en-US" sz="2000" dirty="0">
                <a:effectLst/>
                <a:ea typeface="Calibri" panose="020F0502020204030204" pitchFamily="34" charset="0"/>
                <a:cs typeface="Times New Roman" panose="02020603050405020304" pitchFamily="18" charset="0"/>
              </a:rPr>
              <a:t>We are able to offer a brief stage “viewing” which will allow up to five people from a chorus and quartets to walk onto the stage.</a:t>
            </a:r>
          </a:p>
          <a:p>
            <a:pPr marL="0" indent="0">
              <a:buNone/>
            </a:pPr>
            <a:r>
              <a:rPr lang="en-US" sz="2000" b="1" dirty="0">
                <a:effectLst/>
                <a:ea typeface="Calibri" panose="020F0502020204030204" pitchFamily="34" charset="0"/>
                <a:cs typeface="Times New Roman" panose="02020603050405020304" pitchFamily="18" charset="0"/>
              </a:rPr>
              <a:t>There is no singing allowed during this time.</a:t>
            </a:r>
          </a:p>
          <a:p>
            <a:pPr marL="0" indent="0">
              <a:buNone/>
            </a:pPr>
            <a:r>
              <a:rPr lang="en-US" sz="2000" dirty="0">
                <a:effectLst/>
                <a:ea typeface="Calibri" panose="020F0502020204030204" pitchFamily="34" charset="0"/>
                <a:cs typeface="Times New Roman" panose="02020603050405020304" pitchFamily="18" charset="0"/>
              </a:rPr>
              <a:t>Times for the stage viewing will be included in the IC&amp;C schedule, as well as your contestant packets.</a:t>
            </a:r>
          </a:p>
          <a:p>
            <a:pPr marL="0" indent="0">
              <a:buNone/>
            </a:pPr>
            <a:r>
              <a:rPr lang="en-US" sz="2000" dirty="0">
                <a:ea typeface="Calibri" panose="020F0502020204030204" pitchFamily="34" charset="0"/>
                <a:cs typeface="Times New Roman" panose="02020603050405020304" pitchFamily="18" charset="0"/>
              </a:rPr>
              <a:t>The viewing will start with a briefing and Q&amp;A – </a:t>
            </a:r>
            <a:r>
              <a:rPr lang="en-US" sz="2000" b="1" dirty="0">
                <a:ea typeface="Calibri" panose="020F0502020204030204" pitchFamily="34" charset="0"/>
                <a:cs typeface="Times New Roman" panose="02020603050405020304" pitchFamily="18" charset="0"/>
              </a:rPr>
              <a:t>so be on time</a:t>
            </a:r>
            <a:r>
              <a:rPr lang="en-US" sz="2000" dirty="0">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L="0" indent="0">
              <a:buNone/>
            </a:pPr>
            <a:endParaRPr lang="en-US" sz="1700" dirty="0">
              <a:effectLst/>
              <a:ea typeface="Calibri" panose="020F0502020204030204" pitchFamily="34" charset="0"/>
              <a:cs typeface="Times New Roman" panose="02020603050405020304" pitchFamily="18" charset="0"/>
            </a:endParaRPr>
          </a:p>
          <a:p>
            <a:endParaRPr lang="en-US" sz="1700" dirty="0"/>
          </a:p>
        </p:txBody>
      </p:sp>
      <p:pic>
        <p:nvPicPr>
          <p:cNvPr id="5" name="Picture 4" descr="A stage with chairs and a sign&#10;&#10;Description automatically generated">
            <a:extLst>
              <a:ext uri="{FF2B5EF4-FFF2-40B4-BE49-F238E27FC236}">
                <a16:creationId xmlns:a16="http://schemas.microsoft.com/office/drawing/2014/main" id="{CB242F7C-FAD5-20DE-7B70-64978FBB5916}"/>
              </a:ext>
            </a:extLst>
          </p:cNvPr>
          <p:cNvPicPr>
            <a:picLocks noChangeAspect="1"/>
          </p:cNvPicPr>
          <p:nvPr/>
        </p:nvPicPr>
        <p:blipFill rotWithShape="1">
          <a:blip r:embed="rId3">
            <a:extLst>
              <a:ext uri="{28A0092B-C50C-407E-A947-70E740481C1C}">
                <a14:useLocalDpi xmlns:a14="http://schemas.microsoft.com/office/drawing/2010/main" val="0"/>
              </a:ext>
            </a:extLst>
          </a:blip>
          <a:srcRect r="-3" b="5203"/>
          <a:stretch/>
        </p:blipFill>
        <p:spPr>
          <a:xfrm>
            <a:off x="543546" y="580329"/>
            <a:ext cx="4235516" cy="5353373"/>
          </a:xfrm>
          <a:prstGeom prst="rect">
            <a:avLst/>
          </a:prstGeom>
        </p:spPr>
      </p:pic>
    </p:spTree>
    <p:extLst>
      <p:ext uri="{BB962C8B-B14F-4D97-AF65-F5344CB8AC3E}">
        <p14:creationId xmlns:p14="http://schemas.microsoft.com/office/powerpoint/2010/main" val="85615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811AFA-7B72-56EC-422B-5B8254ABDEBC}"/>
              </a:ext>
            </a:extLst>
          </p:cNvPr>
          <p:cNvGrpSpPr/>
          <p:nvPr/>
        </p:nvGrpSpPr>
        <p:grpSpPr>
          <a:xfrm>
            <a:off x="342672" y="419100"/>
            <a:ext cx="9930466" cy="6082177"/>
            <a:chOff x="342672" y="419100"/>
            <a:chExt cx="9930466" cy="6082177"/>
          </a:xfrm>
        </p:grpSpPr>
        <p:pic>
          <p:nvPicPr>
            <p:cNvPr id="5" name="Picture 4">
              <a:extLst>
                <a:ext uri="{FF2B5EF4-FFF2-40B4-BE49-F238E27FC236}">
                  <a16:creationId xmlns:a16="http://schemas.microsoft.com/office/drawing/2014/main" id="{103C3BEF-F45E-1469-0C4B-1626E1A2F0BE}"/>
                </a:ext>
              </a:extLst>
            </p:cNvPr>
            <p:cNvPicPr>
              <a:picLocks noChangeAspect="1"/>
            </p:cNvPicPr>
            <p:nvPr/>
          </p:nvPicPr>
          <p:blipFill rotWithShape="1">
            <a:blip r:embed="rId2">
              <a:extLst>
                <a:ext uri="{28A0092B-C50C-407E-A947-70E740481C1C}">
                  <a14:useLocalDpi xmlns:a14="http://schemas.microsoft.com/office/drawing/2010/main" val="0"/>
                </a:ext>
              </a:extLst>
            </a:blip>
            <a:srcRect l="4657" t="26078" r="6905" b="9970"/>
            <a:stretch/>
          </p:blipFill>
          <p:spPr>
            <a:xfrm>
              <a:off x="342672" y="952501"/>
              <a:ext cx="9930466" cy="5548776"/>
            </a:xfrm>
            <a:prstGeom prst="rect">
              <a:avLst/>
            </a:prstGeom>
          </p:spPr>
        </p:pic>
        <p:sp>
          <p:nvSpPr>
            <p:cNvPr id="69" name="Rectangle 68">
              <a:extLst>
                <a:ext uri="{FF2B5EF4-FFF2-40B4-BE49-F238E27FC236}">
                  <a16:creationId xmlns:a16="http://schemas.microsoft.com/office/drawing/2014/main" id="{C06E403B-9842-76BF-9B25-CE8D68AA6A95}"/>
                </a:ext>
              </a:extLst>
            </p:cNvPr>
            <p:cNvSpPr/>
            <p:nvPr/>
          </p:nvSpPr>
          <p:spPr>
            <a:xfrm>
              <a:off x="5550631" y="3896988"/>
              <a:ext cx="828514" cy="33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E3C6DDB-0AF7-8C7D-7986-BD7268EC0C56}"/>
                </a:ext>
              </a:extLst>
            </p:cNvPr>
            <p:cNvSpPr/>
            <p:nvPr/>
          </p:nvSpPr>
          <p:spPr>
            <a:xfrm>
              <a:off x="6152644" y="4619203"/>
              <a:ext cx="334471" cy="3155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D5ABF4F-7744-6B70-FE9C-643DDCE9E73D}"/>
                </a:ext>
              </a:extLst>
            </p:cNvPr>
            <p:cNvSpPr/>
            <p:nvPr/>
          </p:nvSpPr>
          <p:spPr>
            <a:xfrm>
              <a:off x="525477" y="6012550"/>
              <a:ext cx="334471" cy="3155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132E51-5E3D-0775-131A-CC65553A98CA}"/>
                </a:ext>
              </a:extLst>
            </p:cNvPr>
            <p:cNvSpPr txBox="1"/>
            <p:nvPr/>
          </p:nvSpPr>
          <p:spPr>
            <a:xfrm>
              <a:off x="899482" y="5913714"/>
              <a:ext cx="3564030" cy="523220"/>
            </a:xfrm>
            <a:prstGeom prst="rect">
              <a:avLst/>
            </a:prstGeom>
            <a:noFill/>
          </p:spPr>
          <p:txBody>
            <a:bodyPr wrap="square" rtlCol="0">
              <a:spAutoFit/>
            </a:bodyPr>
            <a:lstStyle/>
            <a:p>
              <a:r>
                <a:rPr lang="en-US" sz="1400" dirty="0"/>
                <a:t>Meet in the center concourse lobby on the second floor of the hotel to start your pattern</a:t>
              </a:r>
            </a:p>
          </p:txBody>
        </p:sp>
        <p:sp>
          <p:nvSpPr>
            <p:cNvPr id="9" name="TextBox 8">
              <a:extLst>
                <a:ext uri="{FF2B5EF4-FFF2-40B4-BE49-F238E27FC236}">
                  <a16:creationId xmlns:a16="http://schemas.microsoft.com/office/drawing/2014/main" id="{61F9F5F3-E703-FF55-80A6-76199609881D}"/>
                </a:ext>
              </a:extLst>
            </p:cNvPr>
            <p:cNvSpPr txBox="1"/>
            <p:nvPr/>
          </p:nvSpPr>
          <p:spPr>
            <a:xfrm>
              <a:off x="438150" y="419100"/>
              <a:ext cx="8382000" cy="830997"/>
            </a:xfrm>
            <a:prstGeom prst="rect">
              <a:avLst/>
            </a:prstGeom>
            <a:noFill/>
          </p:spPr>
          <p:txBody>
            <a:bodyPr wrap="square" rtlCol="0">
              <a:spAutoFit/>
            </a:bodyPr>
            <a:lstStyle/>
            <a:p>
              <a:r>
                <a:rPr lang="en-US" sz="2400" b="1" dirty="0">
                  <a:solidFill>
                    <a:schemeClr val="accent1"/>
                  </a:solidFill>
                </a:rPr>
                <a:t>Quartet Pattern</a:t>
              </a:r>
              <a:br>
                <a:rPr lang="en-US" sz="2400" b="1" dirty="0">
                  <a:solidFill>
                    <a:schemeClr val="accent1"/>
                  </a:solidFill>
                </a:rPr>
              </a:br>
              <a:r>
                <a:rPr lang="en-US" sz="2400" b="1" dirty="0">
                  <a:solidFill>
                    <a:schemeClr val="accent1"/>
                  </a:solidFill>
                </a:rPr>
                <a:t>HOTEL</a:t>
              </a:r>
            </a:p>
          </p:txBody>
        </p:sp>
        <p:cxnSp>
          <p:nvCxnSpPr>
            <p:cNvPr id="11" name="Straight Arrow Connector 10">
              <a:extLst>
                <a:ext uri="{FF2B5EF4-FFF2-40B4-BE49-F238E27FC236}">
                  <a16:creationId xmlns:a16="http://schemas.microsoft.com/office/drawing/2014/main" id="{FC4B3130-84AB-0A1E-6EA9-6E5AC516AAB4}"/>
                </a:ext>
              </a:extLst>
            </p:cNvPr>
            <p:cNvCxnSpPr/>
            <p:nvPr/>
          </p:nvCxnSpPr>
          <p:spPr>
            <a:xfrm flipH="1">
              <a:off x="5640149" y="4847129"/>
              <a:ext cx="480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56A5A07-547A-2D79-F4ED-E67571BB3A72}"/>
                </a:ext>
              </a:extLst>
            </p:cNvPr>
            <p:cNvCxnSpPr>
              <a:cxnSpLocks/>
            </p:cNvCxnSpPr>
            <p:nvPr/>
          </p:nvCxnSpPr>
          <p:spPr>
            <a:xfrm flipH="1">
              <a:off x="5575412" y="4934793"/>
              <a:ext cx="72829" cy="616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863EE37-017E-660F-A396-495B5DEE1FB5}"/>
                </a:ext>
              </a:extLst>
            </p:cNvPr>
            <p:cNvCxnSpPr>
              <a:cxnSpLocks/>
            </p:cNvCxnSpPr>
            <p:nvPr/>
          </p:nvCxnSpPr>
          <p:spPr>
            <a:xfrm flipH="1" flipV="1">
              <a:off x="3455299" y="5405479"/>
              <a:ext cx="2040541" cy="186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03A5C66-575B-CA00-4AF6-FB500B375C86}"/>
                </a:ext>
              </a:extLst>
            </p:cNvPr>
            <p:cNvSpPr/>
            <p:nvPr/>
          </p:nvSpPr>
          <p:spPr>
            <a:xfrm rot="274482">
              <a:off x="3206654" y="5200362"/>
              <a:ext cx="589370" cy="163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34B76FE8-D191-2BAC-1B34-7064DEA7AAFB}"/>
                </a:ext>
              </a:extLst>
            </p:cNvPr>
            <p:cNvCxnSpPr>
              <a:cxnSpLocks/>
            </p:cNvCxnSpPr>
            <p:nvPr/>
          </p:nvCxnSpPr>
          <p:spPr>
            <a:xfrm flipV="1">
              <a:off x="3175915" y="5061601"/>
              <a:ext cx="17083" cy="26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5B899A0-2441-16A3-4A53-A745A46C0B0E}"/>
                </a:ext>
              </a:extLst>
            </p:cNvPr>
            <p:cNvCxnSpPr>
              <a:cxnSpLocks/>
            </p:cNvCxnSpPr>
            <p:nvPr/>
          </p:nvCxnSpPr>
          <p:spPr>
            <a:xfrm flipH="1" flipV="1">
              <a:off x="1983266" y="4910517"/>
              <a:ext cx="1083784" cy="87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076392-4748-C284-06D6-E11E5A422922}"/>
                </a:ext>
              </a:extLst>
            </p:cNvPr>
            <p:cNvSpPr txBox="1"/>
            <p:nvPr/>
          </p:nvSpPr>
          <p:spPr>
            <a:xfrm rot="354325">
              <a:off x="1717180" y="5251056"/>
              <a:ext cx="556563" cy="246221"/>
            </a:xfrm>
            <a:prstGeom prst="rect">
              <a:avLst/>
            </a:prstGeom>
            <a:noFill/>
          </p:spPr>
          <p:txBody>
            <a:bodyPr wrap="none" rtlCol="0">
              <a:spAutoFit/>
            </a:bodyPr>
            <a:lstStyle/>
            <a:p>
              <a:r>
                <a:rPr lang="en-US" sz="1000" b="1" dirty="0">
                  <a:solidFill>
                    <a:srgbClr val="FF0000"/>
                  </a:solidFill>
                </a:rPr>
                <a:t>Photos</a:t>
              </a:r>
            </a:p>
          </p:txBody>
        </p:sp>
        <p:sp>
          <p:nvSpPr>
            <p:cNvPr id="33" name="Rectangle 32">
              <a:extLst>
                <a:ext uri="{FF2B5EF4-FFF2-40B4-BE49-F238E27FC236}">
                  <a16:creationId xmlns:a16="http://schemas.microsoft.com/office/drawing/2014/main" id="{D9B2F501-B836-61CA-FBFF-EFD6BC7B4817}"/>
                </a:ext>
              </a:extLst>
            </p:cNvPr>
            <p:cNvSpPr/>
            <p:nvPr/>
          </p:nvSpPr>
          <p:spPr>
            <a:xfrm>
              <a:off x="3067050" y="4118846"/>
              <a:ext cx="108865" cy="81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52A2F8-5D6A-AAE5-B10C-C3CD7E140D80}"/>
                </a:ext>
              </a:extLst>
            </p:cNvPr>
            <p:cNvSpPr/>
            <p:nvPr/>
          </p:nvSpPr>
          <p:spPr>
            <a:xfrm>
              <a:off x="2092131" y="4434436"/>
              <a:ext cx="659161" cy="49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EA12C04-E478-4AF2-0680-06902F61345C}"/>
                </a:ext>
              </a:extLst>
            </p:cNvPr>
            <p:cNvCxnSpPr>
              <a:cxnSpLocks/>
            </p:cNvCxnSpPr>
            <p:nvPr/>
          </p:nvCxnSpPr>
          <p:spPr>
            <a:xfrm flipV="1">
              <a:off x="1837043" y="4683002"/>
              <a:ext cx="37358" cy="3480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792AB246-11EF-9A21-78C0-C9184FA6B67D}"/>
                </a:ext>
              </a:extLst>
            </p:cNvPr>
            <p:cNvCxnSpPr>
              <a:cxnSpLocks/>
            </p:cNvCxnSpPr>
            <p:nvPr/>
          </p:nvCxnSpPr>
          <p:spPr>
            <a:xfrm>
              <a:off x="1995461" y="4755173"/>
              <a:ext cx="1235090" cy="1018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84DE6170-93C9-D28E-EB73-3975F311062B}"/>
                </a:ext>
              </a:extLst>
            </p:cNvPr>
            <p:cNvCxnSpPr>
              <a:cxnSpLocks/>
            </p:cNvCxnSpPr>
            <p:nvPr/>
          </p:nvCxnSpPr>
          <p:spPr>
            <a:xfrm flipH="1">
              <a:off x="3248294" y="4905965"/>
              <a:ext cx="7193" cy="3759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37033E1C-E59C-8D80-F829-929072C38771}"/>
                </a:ext>
              </a:extLst>
            </p:cNvPr>
            <p:cNvCxnSpPr>
              <a:cxnSpLocks/>
            </p:cNvCxnSpPr>
            <p:nvPr/>
          </p:nvCxnSpPr>
          <p:spPr>
            <a:xfrm>
              <a:off x="3400108" y="5294228"/>
              <a:ext cx="2095732" cy="1720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58DBB918-A78B-9101-EE95-5B7667BFC2F9}"/>
                </a:ext>
              </a:extLst>
            </p:cNvPr>
            <p:cNvCxnSpPr>
              <a:cxnSpLocks/>
            </p:cNvCxnSpPr>
            <p:nvPr/>
          </p:nvCxnSpPr>
          <p:spPr>
            <a:xfrm flipV="1">
              <a:off x="3949200" y="4984585"/>
              <a:ext cx="37358" cy="3480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01FC6E5E-AB23-626B-BCC4-B22698A42AFB}"/>
                </a:ext>
              </a:extLst>
            </p:cNvPr>
            <p:cNvCxnSpPr>
              <a:cxnSpLocks/>
            </p:cNvCxnSpPr>
            <p:nvPr/>
          </p:nvCxnSpPr>
          <p:spPr>
            <a:xfrm flipV="1">
              <a:off x="4743627" y="5061531"/>
              <a:ext cx="37358" cy="3480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74360794-408A-A7E8-3EE8-9D6EAABC2369}"/>
                </a:ext>
              </a:extLst>
            </p:cNvPr>
            <p:cNvSpPr txBox="1"/>
            <p:nvPr/>
          </p:nvSpPr>
          <p:spPr>
            <a:xfrm rot="283349">
              <a:off x="3554700" y="4118846"/>
              <a:ext cx="788999" cy="246221"/>
            </a:xfrm>
            <a:prstGeom prst="rect">
              <a:avLst/>
            </a:prstGeom>
            <a:noFill/>
          </p:spPr>
          <p:txBody>
            <a:bodyPr wrap="none" rtlCol="0">
              <a:spAutoFit/>
            </a:bodyPr>
            <a:lstStyle/>
            <a:p>
              <a:r>
                <a:rPr lang="en-US" sz="1000" b="1" dirty="0">
                  <a:solidFill>
                    <a:srgbClr val="FF0000"/>
                  </a:solidFill>
                </a:rPr>
                <a:t>Warm Up 1</a:t>
              </a:r>
            </a:p>
          </p:txBody>
        </p:sp>
        <p:sp>
          <p:nvSpPr>
            <p:cNvPr id="52" name="TextBox 51">
              <a:extLst>
                <a:ext uri="{FF2B5EF4-FFF2-40B4-BE49-F238E27FC236}">
                  <a16:creationId xmlns:a16="http://schemas.microsoft.com/office/drawing/2014/main" id="{4956AB1A-59D9-28B9-52E3-9B21974C3F89}"/>
                </a:ext>
              </a:extLst>
            </p:cNvPr>
            <p:cNvSpPr txBox="1"/>
            <p:nvPr/>
          </p:nvSpPr>
          <p:spPr>
            <a:xfrm rot="283349">
              <a:off x="4621496" y="4206510"/>
              <a:ext cx="788999" cy="246221"/>
            </a:xfrm>
            <a:prstGeom prst="rect">
              <a:avLst/>
            </a:prstGeom>
            <a:noFill/>
          </p:spPr>
          <p:txBody>
            <a:bodyPr wrap="none" rtlCol="0">
              <a:spAutoFit/>
            </a:bodyPr>
            <a:lstStyle/>
            <a:p>
              <a:r>
                <a:rPr lang="en-US" sz="1000" b="1" dirty="0">
                  <a:solidFill>
                    <a:srgbClr val="FF0000"/>
                  </a:solidFill>
                </a:rPr>
                <a:t>Warm Up 2</a:t>
              </a:r>
            </a:p>
          </p:txBody>
        </p:sp>
        <p:cxnSp>
          <p:nvCxnSpPr>
            <p:cNvPr id="55" name="Straight Arrow Connector 54">
              <a:extLst>
                <a:ext uri="{FF2B5EF4-FFF2-40B4-BE49-F238E27FC236}">
                  <a16:creationId xmlns:a16="http://schemas.microsoft.com/office/drawing/2014/main" id="{03326971-1772-75AB-6FDA-7CBC27727B4E}"/>
                </a:ext>
              </a:extLst>
            </p:cNvPr>
            <p:cNvCxnSpPr>
              <a:cxnSpLocks/>
            </p:cNvCxnSpPr>
            <p:nvPr/>
          </p:nvCxnSpPr>
          <p:spPr>
            <a:xfrm flipH="1">
              <a:off x="4058038" y="5037255"/>
              <a:ext cx="25942" cy="2883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9" name="Straight Arrow Connector 58">
              <a:extLst>
                <a:ext uri="{FF2B5EF4-FFF2-40B4-BE49-F238E27FC236}">
                  <a16:creationId xmlns:a16="http://schemas.microsoft.com/office/drawing/2014/main" id="{268BE616-91A1-FC73-6AA1-AC6ED166352C}"/>
                </a:ext>
              </a:extLst>
            </p:cNvPr>
            <p:cNvCxnSpPr>
              <a:cxnSpLocks/>
            </p:cNvCxnSpPr>
            <p:nvPr/>
          </p:nvCxnSpPr>
          <p:spPr>
            <a:xfrm flipH="1">
              <a:off x="4817338" y="5100643"/>
              <a:ext cx="25942" cy="2883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0" name="Straight Arrow Connector 59">
              <a:extLst>
                <a:ext uri="{FF2B5EF4-FFF2-40B4-BE49-F238E27FC236}">
                  <a16:creationId xmlns:a16="http://schemas.microsoft.com/office/drawing/2014/main" id="{5D8A0D68-CF5A-7D46-B2B8-1D1488BDD0F6}"/>
                </a:ext>
              </a:extLst>
            </p:cNvPr>
            <p:cNvCxnSpPr>
              <a:cxnSpLocks/>
            </p:cNvCxnSpPr>
            <p:nvPr/>
          </p:nvCxnSpPr>
          <p:spPr>
            <a:xfrm flipV="1">
              <a:off x="5509629" y="4397129"/>
              <a:ext cx="128078" cy="9891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2" name="Straight Arrow Connector 61">
              <a:extLst>
                <a:ext uri="{FF2B5EF4-FFF2-40B4-BE49-F238E27FC236}">
                  <a16:creationId xmlns:a16="http://schemas.microsoft.com/office/drawing/2014/main" id="{CD0F0C63-6D14-F37F-D54C-F8F2FB4A9CF9}"/>
                </a:ext>
              </a:extLst>
            </p:cNvPr>
            <p:cNvCxnSpPr>
              <a:cxnSpLocks/>
            </p:cNvCxnSpPr>
            <p:nvPr/>
          </p:nvCxnSpPr>
          <p:spPr>
            <a:xfrm flipV="1">
              <a:off x="5657620" y="4174448"/>
              <a:ext cx="222592" cy="1551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4" name="Straight Arrow Connector 63">
              <a:extLst>
                <a:ext uri="{FF2B5EF4-FFF2-40B4-BE49-F238E27FC236}">
                  <a16:creationId xmlns:a16="http://schemas.microsoft.com/office/drawing/2014/main" id="{6E8DA9F8-0F1C-869E-04A5-6CA28A3CBB34}"/>
                </a:ext>
              </a:extLst>
            </p:cNvPr>
            <p:cNvCxnSpPr>
              <a:cxnSpLocks/>
            </p:cNvCxnSpPr>
            <p:nvPr/>
          </p:nvCxnSpPr>
          <p:spPr>
            <a:xfrm flipV="1">
              <a:off x="5900293" y="1820708"/>
              <a:ext cx="0" cy="22660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4" name="Picture 3" descr="A question mark and a question mark&#10;&#10;Description automatically generated">
            <a:extLst>
              <a:ext uri="{FF2B5EF4-FFF2-40B4-BE49-F238E27FC236}">
                <a16:creationId xmlns:a16="http://schemas.microsoft.com/office/drawing/2014/main" id="{8E6CF9D0-31FE-F465-B99E-ACA2E9DF9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990" y="211090"/>
            <a:ext cx="2017285" cy="1482822"/>
          </a:xfrm>
          <a:prstGeom prst="rect">
            <a:avLst/>
          </a:prstGeom>
        </p:spPr>
      </p:pic>
    </p:spTree>
    <p:extLst>
      <p:ext uri="{BB962C8B-B14F-4D97-AF65-F5344CB8AC3E}">
        <p14:creationId xmlns:p14="http://schemas.microsoft.com/office/powerpoint/2010/main" val="184979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C3BEF-F45E-1469-0C4B-1626E1A2F0BE}"/>
              </a:ext>
            </a:extLst>
          </p:cNvPr>
          <p:cNvPicPr>
            <a:picLocks noChangeAspect="1"/>
          </p:cNvPicPr>
          <p:nvPr/>
        </p:nvPicPr>
        <p:blipFill rotWithShape="1">
          <a:blip r:embed="rId2">
            <a:extLst>
              <a:ext uri="{28A0092B-C50C-407E-A947-70E740481C1C}">
                <a14:useLocalDpi xmlns:a14="http://schemas.microsoft.com/office/drawing/2010/main" val="0"/>
              </a:ext>
            </a:extLst>
          </a:blip>
          <a:srcRect l="4657" t="26078" r="6905" b="9970"/>
          <a:stretch/>
        </p:blipFill>
        <p:spPr>
          <a:xfrm>
            <a:off x="342672" y="952501"/>
            <a:ext cx="9930466" cy="5548776"/>
          </a:xfrm>
          <a:prstGeom prst="rect">
            <a:avLst/>
          </a:prstGeom>
        </p:spPr>
      </p:pic>
      <p:sp>
        <p:nvSpPr>
          <p:cNvPr id="69" name="Rectangle 68">
            <a:extLst>
              <a:ext uri="{FF2B5EF4-FFF2-40B4-BE49-F238E27FC236}">
                <a16:creationId xmlns:a16="http://schemas.microsoft.com/office/drawing/2014/main" id="{C06E403B-9842-76BF-9B25-CE8D68AA6A95}"/>
              </a:ext>
            </a:extLst>
          </p:cNvPr>
          <p:cNvSpPr/>
          <p:nvPr/>
        </p:nvSpPr>
        <p:spPr>
          <a:xfrm>
            <a:off x="5550631" y="3896988"/>
            <a:ext cx="828514" cy="335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E3C6DDB-0AF7-8C7D-7986-BD7268EC0C56}"/>
              </a:ext>
            </a:extLst>
          </p:cNvPr>
          <p:cNvSpPr/>
          <p:nvPr/>
        </p:nvSpPr>
        <p:spPr>
          <a:xfrm>
            <a:off x="6152644" y="4619203"/>
            <a:ext cx="334471" cy="3155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D5ABF4F-7744-6B70-FE9C-643DDCE9E73D}"/>
              </a:ext>
            </a:extLst>
          </p:cNvPr>
          <p:cNvSpPr/>
          <p:nvPr/>
        </p:nvSpPr>
        <p:spPr>
          <a:xfrm>
            <a:off x="525477" y="6012550"/>
            <a:ext cx="334471" cy="31559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132E51-5E3D-0775-131A-CC65553A98CA}"/>
              </a:ext>
            </a:extLst>
          </p:cNvPr>
          <p:cNvSpPr txBox="1"/>
          <p:nvPr/>
        </p:nvSpPr>
        <p:spPr>
          <a:xfrm>
            <a:off x="1042753" y="5895290"/>
            <a:ext cx="3564030" cy="523220"/>
          </a:xfrm>
          <a:prstGeom prst="rect">
            <a:avLst/>
          </a:prstGeom>
          <a:noFill/>
        </p:spPr>
        <p:txBody>
          <a:bodyPr wrap="square" rtlCol="0">
            <a:spAutoFit/>
          </a:bodyPr>
          <a:lstStyle/>
          <a:p>
            <a:r>
              <a:rPr lang="en-US" sz="1400" dirty="0"/>
              <a:t>Meet in the center concourse lobby on the second floor of the hotel to start your pattern</a:t>
            </a:r>
          </a:p>
        </p:txBody>
      </p:sp>
      <p:sp>
        <p:nvSpPr>
          <p:cNvPr id="9" name="TextBox 8">
            <a:extLst>
              <a:ext uri="{FF2B5EF4-FFF2-40B4-BE49-F238E27FC236}">
                <a16:creationId xmlns:a16="http://schemas.microsoft.com/office/drawing/2014/main" id="{61F9F5F3-E703-FF55-80A6-76199609881D}"/>
              </a:ext>
            </a:extLst>
          </p:cNvPr>
          <p:cNvSpPr txBox="1"/>
          <p:nvPr/>
        </p:nvSpPr>
        <p:spPr>
          <a:xfrm>
            <a:off x="438150" y="419100"/>
            <a:ext cx="8382000" cy="830997"/>
          </a:xfrm>
          <a:prstGeom prst="rect">
            <a:avLst/>
          </a:prstGeom>
          <a:noFill/>
        </p:spPr>
        <p:txBody>
          <a:bodyPr wrap="square" rtlCol="0">
            <a:spAutoFit/>
          </a:bodyPr>
          <a:lstStyle/>
          <a:p>
            <a:r>
              <a:rPr lang="en-US" sz="2400" b="1" dirty="0">
                <a:solidFill>
                  <a:schemeClr val="accent1"/>
                </a:solidFill>
              </a:rPr>
              <a:t>Chorus Pattern</a:t>
            </a:r>
            <a:br>
              <a:rPr lang="en-US" sz="2400" b="1" dirty="0">
                <a:solidFill>
                  <a:schemeClr val="accent1"/>
                </a:solidFill>
              </a:rPr>
            </a:br>
            <a:r>
              <a:rPr lang="en-US" sz="2400" b="1" dirty="0">
                <a:solidFill>
                  <a:schemeClr val="accent1"/>
                </a:solidFill>
              </a:rPr>
              <a:t>HOTEL</a:t>
            </a:r>
          </a:p>
        </p:txBody>
      </p:sp>
      <p:cxnSp>
        <p:nvCxnSpPr>
          <p:cNvPr id="11" name="Straight Arrow Connector 10">
            <a:extLst>
              <a:ext uri="{FF2B5EF4-FFF2-40B4-BE49-F238E27FC236}">
                <a16:creationId xmlns:a16="http://schemas.microsoft.com/office/drawing/2014/main" id="{FC4B3130-84AB-0A1E-6EA9-6E5AC516AAB4}"/>
              </a:ext>
            </a:extLst>
          </p:cNvPr>
          <p:cNvCxnSpPr/>
          <p:nvPr/>
        </p:nvCxnSpPr>
        <p:spPr>
          <a:xfrm flipH="1">
            <a:off x="5640149" y="4847129"/>
            <a:ext cx="4801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56A5A07-547A-2D79-F4ED-E67571BB3A72}"/>
              </a:ext>
            </a:extLst>
          </p:cNvPr>
          <p:cNvCxnSpPr>
            <a:cxnSpLocks/>
          </p:cNvCxnSpPr>
          <p:nvPr/>
        </p:nvCxnSpPr>
        <p:spPr>
          <a:xfrm flipH="1">
            <a:off x="5593970" y="4894135"/>
            <a:ext cx="55875" cy="567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863EE37-017E-660F-A396-495B5DEE1FB5}"/>
              </a:ext>
            </a:extLst>
          </p:cNvPr>
          <p:cNvCxnSpPr>
            <a:cxnSpLocks/>
          </p:cNvCxnSpPr>
          <p:nvPr/>
        </p:nvCxnSpPr>
        <p:spPr>
          <a:xfrm flipH="1" flipV="1">
            <a:off x="3994432" y="5310800"/>
            <a:ext cx="1451788" cy="112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03A5C66-575B-CA00-4AF6-FB500B375C86}"/>
              </a:ext>
            </a:extLst>
          </p:cNvPr>
          <p:cNvSpPr/>
          <p:nvPr/>
        </p:nvSpPr>
        <p:spPr>
          <a:xfrm rot="274482">
            <a:off x="3206654" y="5200362"/>
            <a:ext cx="589370" cy="163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9B2F501-B836-61CA-FBFF-EFD6BC7B4817}"/>
              </a:ext>
            </a:extLst>
          </p:cNvPr>
          <p:cNvSpPr/>
          <p:nvPr/>
        </p:nvSpPr>
        <p:spPr>
          <a:xfrm>
            <a:off x="3067050" y="4118846"/>
            <a:ext cx="108865" cy="815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52A2F8-5D6A-AAE5-B10C-C3CD7E140D80}"/>
              </a:ext>
            </a:extLst>
          </p:cNvPr>
          <p:cNvSpPr/>
          <p:nvPr/>
        </p:nvSpPr>
        <p:spPr>
          <a:xfrm>
            <a:off x="2092131" y="4434436"/>
            <a:ext cx="659161" cy="49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37033E1C-E59C-8D80-F829-929072C38771}"/>
              </a:ext>
            </a:extLst>
          </p:cNvPr>
          <p:cNvCxnSpPr>
            <a:cxnSpLocks/>
          </p:cNvCxnSpPr>
          <p:nvPr/>
        </p:nvCxnSpPr>
        <p:spPr>
          <a:xfrm>
            <a:off x="3257383" y="5351899"/>
            <a:ext cx="2188837" cy="1939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a:extLst>
              <a:ext uri="{FF2B5EF4-FFF2-40B4-BE49-F238E27FC236}">
                <a16:creationId xmlns:a16="http://schemas.microsoft.com/office/drawing/2014/main" id="{58DBB918-A78B-9101-EE95-5B7667BFC2F9}"/>
              </a:ext>
            </a:extLst>
          </p:cNvPr>
          <p:cNvCxnSpPr>
            <a:cxnSpLocks/>
          </p:cNvCxnSpPr>
          <p:nvPr/>
        </p:nvCxnSpPr>
        <p:spPr>
          <a:xfrm flipV="1">
            <a:off x="3994432" y="4984585"/>
            <a:ext cx="32586" cy="25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4360794-408A-A7E8-3EE8-9D6EAABC2369}"/>
              </a:ext>
            </a:extLst>
          </p:cNvPr>
          <p:cNvSpPr txBox="1"/>
          <p:nvPr/>
        </p:nvSpPr>
        <p:spPr>
          <a:xfrm rot="283349">
            <a:off x="3554700" y="4118846"/>
            <a:ext cx="788999" cy="246221"/>
          </a:xfrm>
          <a:prstGeom prst="rect">
            <a:avLst/>
          </a:prstGeom>
          <a:noFill/>
        </p:spPr>
        <p:txBody>
          <a:bodyPr wrap="none" rtlCol="0">
            <a:spAutoFit/>
          </a:bodyPr>
          <a:lstStyle/>
          <a:p>
            <a:r>
              <a:rPr lang="en-US" sz="1000" b="1" dirty="0">
                <a:solidFill>
                  <a:srgbClr val="FF0000"/>
                </a:solidFill>
              </a:rPr>
              <a:t>Warm Up 1</a:t>
            </a:r>
          </a:p>
        </p:txBody>
      </p:sp>
      <p:sp>
        <p:nvSpPr>
          <p:cNvPr id="52" name="TextBox 51">
            <a:extLst>
              <a:ext uri="{FF2B5EF4-FFF2-40B4-BE49-F238E27FC236}">
                <a16:creationId xmlns:a16="http://schemas.microsoft.com/office/drawing/2014/main" id="{4956AB1A-59D9-28B9-52E3-9B21974C3F89}"/>
              </a:ext>
            </a:extLst>
          </p:cNvPr>
          <p:cNvSpPr txBox="1"/>
          <p:nvPr/>
        </p:nvSpPr>
        <p:spPr>
          <a:xfrm rot="283349">
            <a:off x="4621496" y="4206510"/>
            <a:ext cx="788999" cy="246221"/>
          </a:xfrm>
          <a:prstGeom prst="rect">
            <a:avLst/>
          </a:prstGeom>
          <a:noFill/>
        </p:spPr>
        <p:txBody>
          <a:bodyPr wrap="none" rtlCol="0">
            <a:spAutoFit/>
          </a:bodyPr>
          <a:lstStyle/>
          <a:p>
            <a:r>
              <a:rPr lang="en-US" sz="1000" b="1" dirty="0">
                <a:solidFill>
                  <a:srgbClr val="FF0000"/>
                </a:solidFill>
              </a:rPr>
              <a:t>Warm Up 2</a:t>
            </a:r>
          </a:p>
        </p:txBody>
      </p:sp>
      <p:cxnSp>
        <p:nvCxnSpPr>
          <p:cNvPr id="55" name="Straight Arrow Connector 54">
            <a:extLst>
              <a:ext uri="{FF2B5EF4-FFF2-40B4-BE49-F238E27FC236}">
                <a16:creationId xmlns:a16="http://schemas.microsoft.com/office/drawing/2014/main" id="{03326971-1772-75AB-6FDA-7CBC27727B4E}"/>
              </a:ext>
            </a:extLst>
          </p:cNvPr>
          <p:cNvCxnSpPr>
            <a:cxnSpLocks/>
          </p:cNvCxnSpPr>
          <p:nvPr/>
        </p:nvCxnSpPr>
        <p:spPr>
          <a:xfrm flipH="1">
            <a:off x="3199272" y="5017964"/>
            <a:ext cx="38940" cy="2966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9" name="Straight Arrow Connector 58">
            <a:extLst>
              <a:ext uri="{FF2B5EF4-FFF2-40B4-BE49-F238E27FC236}">
                <a16:creationId xmlns:a16="http://schemas.microsoft.com/office/drawing/2014/main" id="{268BE616-91A1-FC73-6AA1-AC6ED166352C}"/>
              </a:ext>
            </a:extLst>
          </p:cNvPr>
          <p:cNvCxnSpPr>
            <a:cxnSpLocks/>
          </p:cNvCxnSpPr>
          <p:nvPr/>
        </p:nvCxnSpPr>
        <p:spPr>
          <a:xfrm>
            <a:off x="5307905" y="4743428"/>
            <a:ext cx="27663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0" name="Straight Arrow Connector 59">
            <a:extLst>
              <a:ext uri="{FF2B5EF4-FFF2-40B4-BE49-F238E27FC236}">
                <a16:creationId xmlns:a16="http://schemas.microsoft.com/office/drawing/2014/main" id="{5D8A0D68-CF5A-7D46-B2B8-1D1488BDD0F6}"/>
              </a:ext>
            </a:extLst>
          </p:cNvPr>
          <p:cNvCxnSpPr>
            <a:cxnSpLocks/>
          </p:cNvCxnSpPr>
          <p:nvPr/>
        </p:nvCxnSpPr>
        <p:spPr>
          <a:xfrm flipV="1">
            <a:off x="5518115" y="4397129"/>
            <a:ext cx="119592" cy="114869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2" name="Straight Arrow Connector 61">
            <a:extLst>
              <a:ext uri="{FF2B5EF4-FFF2-40B4-BE49-F238E27FC236}">
                <a16:creationId xmlns:a16="http://schemas.microsoft.com/office/drawing/2014/main" id="{CD0F0C63-6D14-F37F-D54C-F8F2FB4A9CF9}"/>
              </a:ext>
            </a:extLst>
          </p:cNvPr>
          <p:cNvCxnSpPr>
            <a:cxnSpLocks/>
          </p:cNvCxnSpPr>
          <p:nvPr/>
        </p:nvCxnSpPr>
        <p:spPr>
          <a:xfrm flipV="1">
            <a:off x="5657620" y="4174448"/>
            <a:ext cx="222592" cy="1551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4" name="Straight Arrow Connector 63">
            <a:extLst>
              <a:ext uri="{FF2B5EF4-FFF2-40B4-BE49-F238E27FC236}">
                <a16:creationId xmlns:a16="http://schemas.microsoft.com/office/drawing/2014/main" id="{6E8DA9F8-0F1C-869E-04A5-6CA28A3CBB34}"/>
              </a:ext>
            </a:extLst>
          </p:cNvPr>
          <p:cNvCxnSpPr>
            <a:cxnSpLocks/>
          </p:cNvCxnSpPr>
          <p:nvPr/>
        </p:nvCxnSpPr>
        <p:spPr>
          <a:xfrm flipV="1">
            <a:off x="5900293" y="1820708"/>
            <a:ext cx="0" cy="22660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FBACF573-96C4-BAC3-5C22-EEDB1BFF95E7}"/>
              </a:ext>
            </a:extLst>
          </p:cNvPr>
          <p:cNvCxnSpPr>
            <a:cxnSpLocks/>
          </p:cNvCxnSpPr>
          <p:nvPr/>
        </p:nvCxnSpPr>
        <p:spPr>
          <a:xfrm flipV="1">
            <a:off x="4777908" y="5047928"/>
            <a:ext cx="32586" cy="25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E148F34-4D8F-CF55-F8CF-16B4F0D731A9}"/>
              </a:ext>
            </a:extLst>
          </p:cNvPr>
          <p:cNvCxnSpPr>
            <a:cxnSpLocks/>
          </p:cNvCxnSpPr>
          <p:nvPr/>
        </p:nvCxnSpPr>
        <p:spPr>
          <a:xfrm flipH="1" flipV="1">
            <a:off x="3192516" y="4879204"/>
            <a:ext cx="307249" cy="276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64CFD519-16F7-1767-A0BB-31EE61DD99B2}"/>
              </a:ext>
            </a:extLst>
          </p:cNvPr>
          <p:cNvSpPr txBox="1"/>
          <p:nvPr/>
        </p:nvSpPr>
        <p:spPr>
          <a:xfrm rot="305069">
            <a:off x="3288385" y="4703106"/>
            <a:ext cx="393056" cy="261610"/>
          </a:xfrm>
          <a:prstGeom prst="rect">
            <a:avLst/>
          </a:prstGeom>
          <a:noFill/>
        </p:spPr>
        <p:txBody>
          <a:bodyPr wrap="none" rtlCol="0">
            <a:spAutoFit/>
          </a:bodyPr>
          <a:lstStyle/>
          <a:p>
            <a:r>
              <a:rPr lang="en-US" sz="1100" dirty="0"/>
              <a:t>Exit</a:t>
            </a:r>
          </a:p>
        </p:txBody>
      </p:sp>
      <p:sp>
        <p:nvSpPr>
          <p:cNvPr id="44" name="TextBox 43">
            <a:extLst>
              <a:ext uri="{FF2B5EF4-FFF2-40B4-BE49-F238E27FC236}">
                <a16:creationId xmlns:a16="http://schemas.microsoft.com/office/drawing/2014/main" id="{7AB09BAC-79C5-4DE2-EC65-24038FF7B27D}"/>
              </a:ext>
            </a:extLst>
          </p:cNvPr>
          <p:cNvSpPr txBox="1"/>
          <p:nvPr/>
        </p:nvSpPr>
        <p:spPr>
          <a:xfrm>
            <a:off x="5149049" y="4544393"/>
            <a:ext cx="393056" cy="261610"/>
          </a:xfrm>
          <a:prstGeom prst="rect">
            <a:avLst/>
          </a:prstGeom>
          <a:noFill/>
        </p:spPr>
        <p:txBody>
          <a:bodyPr wrap="none" rtlCol="0">
            <a:spAutoFit/>
          </a:bodyPr>
          <a:lstStyle/>
          <a:p>
            <a:r>
              <a:rPr lang="en-US" sz="1100" dirty="0"/>
              <a:t>Exit</a:t>
            </a:r>
          </a:p>
        </p:txBody>
      </p:sp>
      <p:sp>
        <p:nvSpPr>
          <p:cNvPr id="2" name="TextBox 1">
            <a:extLst>
              <a:ext uri="{FF2B5EF4-FFF2-40B4-BE49-F238E27FC236}">
                <a16:creationId xmlns:a16="http://schemas.microsoft.com/office/drawing/2014/main" id="{ABD3C4B8-8603-7A66-F898-20F59C715012}"/>
              </a:ext>
            </a:extLst>
          </p:cNvPr>
          <p:cNvSpPr txBox="1"/>
          <p:nvPr/>
        </p:nvSpPr>
        <p:spPr>
          <a:xfrm>
            <a:off x="8289355" y="6350631"/>
            <a:ext cx="3967566" cy="369332"/>
          </a:xfrm>
          <a:prstGeom prst="rect">
            <a:avLst/>
          </a:prstGeom>
          <a:noFill/>
        </p:spPr>
        <p:txBody>
          <a:bodyPr wrap="square" rtlCol="0">
            <a:spAutoFit/>
          </a:bodyPr>
          <a:lstStyle/>
          <a:p>
            <a:r>
              <a:rPr lang="en-US" b="1" dirty="0">
                <a:solidFill>
                  <a:srgbClr val="FF0000"/>
                </a:solidFill>
              </a:rPr>
              <a:t>Chorus photos will be taken on stage.</a:t>
            </a:r>
          </a:p>
        </p:txBody>
      </p:sp>
      <p:pic>
        <p:nvPicPr>
          <p:cNvPr id="3" name="Picture 2" descr="A question mark and a question mark&#10;&#10;Description automatically generated">
            <a:extLst>
              <a:ext uri="{FF2B5EF4-FFF2-40B4-BE49-F238E27FC236}">
                <a16:creationId xmlns:a16="http://schemas.microsoft.com/office/drawing/2014/main" id="{27486DFE-8CAA-A893-D703-10F1297D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990" y="211090"/>
            <a:ext cx="2017285" cy="1482822"/>
          </a:xfrm>
          <a:prstGeom prst="rect">
            <a:avLst/>
          </a:prstGeom>
        </p:spPr>
      </p:pic>
    </p:spTree>
    <p:extLst>
      <p:ext uri="{BB962C8B-B14F-4D97-AF65-F5344CB8AC3E}">
        <p14:creationId xmlns:p14="http://schemas.microsoft.com/office/powerpoint/2010/main" val="208111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5D91D0-0A47-91F1-8C00-34BBBCF25B6D}"/>
              </a:ext>
            </a:extLst>
          </p:cNvPr>
          <p:cNvSpPr txBox="1"/>
          <p:nvPr/>
        </p:nvSpPr>
        <p:spPr>
          <a:xfrm>
            <a:off x="838200" y="449833"/>
            <a:ext cx="2765844" cy="842025"/>
          </a:xfrm>
          <a:prstGeom prst="rect">
            <a:avLst/>
          </a:prstGeom>
          <a:noFill/>
        </p:spPr>
        <p:txBody>
          <a:bodyPr wrap="square" rtlCol="0">
            <a:spAutoFit/>
          </a:bodyPr>
          <a:lstStyle/>
          <a:p>
            <a:pPr algn="ctr" defTabSz="877824">
              <a:spcAft>
                <a:spcPts val="600"/>
              </a:spcAft>
            </a:pPr>
            <a:r>
              <a:rPr lang="en-US" b="1" kern="1200" dirty="0">
                <a:solidFill>
                  <a:schemeClr val="tx1"/>
                </a:solidFill>
                <a:latin typeface="+mn-lt"/>
                <a:ea typeface="+mn-ea"/>
                <a:cs typeface="+mn-cs"/>
              </a:rPr>
              <a:t>Convention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Allison Thompson</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iccmanager@harmonyinc.org</a:t>
            </a:r>
            <a:endParaRPr lang="en-US" sz="1600" dirty="0"/>
          </a:p>
        </p:txBody>
      </p:sp>
      <p:sp>
        <p:nvSpPr>
          <p:cNvPr id="4" name="TextBox 3">
            <a:extLst>
              <a:ext uri="{FF2B5EF4-FFF2-40B4-BE49-F238E27FC236}">
                <a16:creationId xmlns:a16="http://schemas.microsoft.com/office/drawing/2014/main" id="{8CF9F680-2F4F-6DF8-AB39-957A06DDAC01}"/>
              </a:ext>
            </a:extLst>
          </p:cNvPr>
          <p:cNvSpPr txBox="1"/>
          <p:nvPr/>
        </p:nvSpPr>
        <p:spPr>
          <a:xfrm>
            <a:off x="4090434" y="449834"/>
            <a:ext cx="3504176" cy="842025"/>
          </a:xfrm>
          <a:prstGeom prst="rect">
            <a:avLst/>
          </a:prstGeom>
          <a:noFill/>
        </p:spPr>
        <p:txBody>
          <a:bodyPr wrap="square" rtlCol="0">
            <a:spAutoFit/>
          </a:bodyPr>
          <a:lstStyle/>
          <a:p>
            <a:pPr algn="ctr" defTabSz="877824">
              <a:spcAft>
                <a:spcPts val="600"/>
              </a:spcAft>
            </a:pPr>
            <a:r>
              <a:rPr lang="en-US" b="1" kern="1200" dirty="0">
                <a:solidFill>
                  <a:schemeClr val="tx1"/>
                </a:solidFill>
                <a:latin typeface="+mn-lt"/>
                <a:ea typeface="+mn-ea"/>
                <a:cs typeface="+mn-cs"/>
              </a:rPr>
              <a:t>Contest/Stage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Linda Hilko</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ICCContestManager@harmonyinc.org</a:t>
            </a:r>
            <a:endParaRPr lang="en-US" sz="1600" b="0" i="0" u="sng" strike="noStrike" dirty="0">
              <a:solidFill>
                <a:srgbClr val="4472C4"/>
              </a:solidFill>
              <a:effectLst/>
              <a:latin typeface="Arial" panose="020B0604020202020204" pitchFamily="34" charset="0"/>
            </a:endParaRPr>
          </a:p>
        </p:txBody>
      </p:sp>
      <p:sp>
        <p:nvSpPr>
          <p:cNvPr id="5" name="TextBox 4">
            <a:extLst>
              <a:ext uri="{FF2B5EF4-FFF2-40B4-BE49-F238E27FC236}">
                <a16:creationId xmlns:a16="http://schemas.microsoft.com/office/drawing/2014/main" id="{52407C86-F886-A137-CF3C-527F2AAD7F20}"/>
              </a:ext>
            </a:extLst>
          </p:cNvPr>
          <p:cNvSpPr txBox="1"/>
          <p:nvPr/>
        </p:nvSpPr>
        <p:spPr>
          <a:xfrm>
            <a:off x="7849624" y="422137"/>
            <a:ext cx="3504176"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Onsite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Marie Ross</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ICCOnsiteManager@harmonyinc.org</a:t>
            </a:r>
            <a:endParaRPr lang="en-US" sz="1600" b="0" i="0" u="sng" strike="noStrike" dirty="0">
              <a:solidFill>
                <a:srgbClr val="4472C4"/>
              </a:solidFill>
              <a:effectLst/>
              <a:latin typeface="Arial" panose="020B0604020202020204" pitchFamily="34" charset="0"/>
            </a:endParaRPr>
          </a:p>
        </p:txBody>
      </p:sp>
      <p:sp>
        <p:nvSpPr>
          <p:cNvPr id="6" name="TextBox 5">
            <a:extLst>
              <a:ext uri="{FF2B5EF4-FFF2-40B4-BE49-F238E27FC236}">
                <a16:creationId xmlns:a16="http://schemas.microsoft.com/office/drawing/2014/main" id="{0BC287B1-1FF4-D38B-E7C1-D6A47AB067B1}"/>
              </a:ext>
            </a:extLst>
          </p:cNvPr>
          <p:cNvSpPr txBox="1"/>
          <p:nvPr/>
        </p:nvSpPr>
        <p:spPr>
          <a:xfrm>
            <a:off x="845232" y="1752888"/>
            <a:ext cx="2765844"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Registration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Linda Briggs</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ICCRegistrar@harmonyinc.org</a:t>
            </a:r>
            <a:endParaRPr lang="en-US" sz="1600" b="0" i="0" u="sng" strike="noStrike" dirty="0">
              <a:solidFill>
                <a:srgbClr val="4472C4"/>
              </a:solidFill>
              <a:effectLst/>
              <a:latin typeface="Arial" panose="020B0604020202020204" pitchFamily="34" charset="0"/>
            </a:endParaRPr>
          </a:p>
        </p:txBody>
      </p:sp>
      <p:sp>
        <p:nvSpPr>
          <p:cNvPr id="8" name="TextBox 7">
            <a:extLst>
              <a:ext uri="{FF2B5EF4-FFF2-40B4-BE49-F238E27FC236}">
                <a16:creationId xmlns:a16="http://schemas.microsoft.com/office/drawing/2014/main" id="{C4C7E669-DD70-3ADB-0677-FC760C3C08CB}"/>
              </a:ext>
            </a:extLst>
          </p:cNvPr>
          <p:cNvSpPr txBox="1"/>
          <p:nvPr/>
        </p:nvSpPr>
        <p:spPr>
          <a:xfrm>
            <a:off x="7936919" y="1755588"/>
            <a:ext cx="3547494"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Volunteer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Anne </a:t>
            </a:r>
            <a:r>
              <a:rPr lang="en-US" sz="1536" kern="1200" dirty="0" err="1">
                <a:solidFill>
                  <a:schemeClr val="tx1"/>
                </a:solidFill>
                <a:latin typeface="+mn-lt"/>
                <a:ea typeface="+mn-ea"/>
                <a:cs typeface="+mn-cs"/>
              </a:rPr>
              <a:t>Leinen</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ICCVolunteerManager@harmonyinc.org</a:t>
            </a:r>
            <a:endParaRPr lang="en-US" sz="1600" b="0" i="0" u="sng" strike="noStrike" dirty="0">
              <a:solidFill>
                <a:srgbClr val="4472C4"/>
              </a:solidFill>
              <a:effectLst/>
              <a:latin typeface="Arial" panose="020B0604020202020204" pitchFamily="34" charset="0"/>
            </a:endParaRPr>
          </a:p>
        </p:txBody>
      </p:sp>
      <p:sp>
        <p:nvSpPr>
          <p:cNvPr id="9" name="TextBox 8">
            <a:extLst>
              <a:ext uri="{FF2B5EF4-FFF2-40B4-BE49-F238E27FC236}">
                <a16:creationId xmlns:a16="http://schemas.microsoft.com/office/drawing/2014/main" id="{E62866EC-4D13-3B7E-6066-A3BA8DF319DC}"/>
              </a:ext>
            </a:extLst>
          </p:cNvPr>
          <p:cNvSpPr txBox="1"/>
          <p:nvPr/>
        </p:nvSpPr>
        <p:spPr>
          <a:xfrm>
            <a:off x="4275017" y="1740819"/>
            <a:ext cx="3135010"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Assistant</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Margaret Cain</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ICCTeamAssistant@harmonyinc.org</a:t>
            </a:r>
            <a:endParaRPr lang="en-US" sz="1600" b="0" i="0" u="sng" strike="noStrike" dirty="0">
              <a:solidFill>
                <a:srgbClr val="4472C4"/>
              </a:solidFill>
              <a:effectLst/>
              <a:latin typeface="Arial" panose="020B0604020202020204" pitchFamily="34" charset="0"/>
            </a:endParaRPr>
          </a:p>
        </p:txBody>
      </p:sp>
      <p:sp>
        <p:nvSpPr>
          <p:cNvPr id="10" name="TextBox 9">
            <a:extLst>
              <a:ext uri="{FF2B5EF4-FFF2-40B4-BE49-F238E27FC236}">
                <a16:creationId xmlns:a16="http://schemas.microsoft.com/office/drawing/2014/main" id="{CBFCB65F-FC47-444B-3D1E-2233B2D240F8}"/>
              </a:ext>
            </a:extLst>
          </p:cNvPr>
          <p:cNvSpPr txBox="1"/>
          <p:nvPr/>
        </p:nvSpPr>
        <p:spPr>
          <a:xfrm>
            <a:off x="4275017" y="3148536"/>
            <a:ext cx="3135010"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Project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Rita Sherman</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ICCProjectMgr@harmonyinc.org</a:t>
            </a:r>
            <a:endParaRPr lang="en-US" sz="1600" b="0" i="0" u="sng" strike="noStrike" dirty="0">
              <a:solidFill>
                <a:srgbClr val="4472C4"/>
              </a:solidFill>
              <a:effectLst/>
              <a:latin typeface="Arial" panose="020B0604020202020204" pitchFamily="34" charset="0"/>
            </a:endParaRPr>
          </a:p>
        </p:txBody>
      </p:sp>
      <p:sp>
        <p:nvSpPr>
          <p:cNvPr id="11" name="TextBox 10">
            <a:extLst>
              <a:ext uri="{FF2B5EF4-FFF2-40B4-BE49-F238E27FC236}">
                <a16:creationId xmlns:a16="http://schemas.microsoft.com/office/drawing/2014/main" id="{3868C969-5AD3-4A34-D625-801B87DF5240}"/>
              </a:ext>
            </a:extLst>
          </p:cNvPr>
          <p:cNvSpPr txBox="1"/>
          <p:nvPr/>
        </p:nvSpPr>
        <p:spPr>
          <a:xfrm>
            <a:off x="8035600" y="3135760"/>
            <a:ext cx="3135010"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Business Services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Deborah Wilson</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ICCBusinessMgr@harmonyinc.org</a:t>
            </a:r>
            <a:endParaRPr lang="en-US" sz="1600" b="0" i="0" u="sng" strike="noStrike" dirty="0">
              <a:solidFill>
                <a:srgbClr val="4472C4"/>
              </a:solidFill>
              <a:effectLst/>
              <a:latin typeface="Arial" panose="020B0604020202020204" pitchFamily="34" charset="0"/>
            </a:endParaRPr>
          </a:p>
        </p:txBody>
      </p:sp>
      <p:sp>
        <p:nvSpPr>
          <p:cNvPr id="12" name="TextBox 11">
            <a:extLst>
              <a:ext uri="{FF2B5EF4-FFF2-40B4-BE49-F238E27FC236}">
                <a16:creationId xmlns:a16="http://schemas.microsoft.com/office/drawing/2014/main" id="{FEEC8C8B-6C02-9215-0AC8-85D88EBBCBB7}"/>
              </a:ext>
            </a:extLst>
          </p:cNvPr>
          <p:cNvSpPr txBox="1"/>
          <p:nvPr/>
        </p:nvSpPr>
        <p:spPr>
          <a:xfrm>
            <a:off x="809077" y="3123542"/>
            <a:ext cx="3135009" cy="842025"/>
          </a:xfrm>
          <a:prstGeom prst="rect">
            <a:avLst/>
          </a:prstGeom>
          <a:noFill/>
        </p:spPr>
        <p:txBody>
          <a:bodyPr wrap="square" rtlCol="0">
            <a:spAutoFit/>
          </a:bodyPr>
          <a:lstStyle/>
          <a:p>
            <a:pPr algn="ctr" defTabSz="877824" fontAlgn="ctr">
              <a:spcAft>
                <a:spcPts val="600"/>
              </a:spcAft>
            </a:pPr>
            <a:r>
              <a:rPr lang="en-US" b="1" kern="1200" dirty="0">
                <a:solidFill>
                  <a:schemeClr val="tx1"/>
                </a:solidFill>
                <a:latin typeface="+mn-lt"/>
                <a:ea typeface="+mn-ea"/>
                <a:cs typeface="+mn-cs"/>
              </a:rPr>
              <a:t>Marketing Manager</a:t>
            </a:r>
            <a:br>
              <a:rPr lang="en-US" sz="1536" kern="1200" dirty="0">
                <a:solidFill>
                  <a:schemeClr val="tx1"/>
                </a:solidFill>
                <a:latin typeface="+mn-lt"/>
                <a:ea typeface="+mn-ea"/>
                <a:cs typeface="+mn-cs"/>
              </a:rPr>
            </a:br>
            <a:r>
              <a:rPr lang="en-US" sz="1536" kern="1200" dirty="0">
                <a:solidFill>
                  <a:schemeClr val="tx1"/>
                </a:solidFill>
                <a:latin typeface="+mn-lt"/>
                <a:ea typeface="+mn-ea"/>
                <a:cs typeface="+mn-cs"/>
              </a:rPr>
              <a:t>Shannon Shelton-Muller</a:t>
            </a:r>
            <a:br>
              <a:rPr lang="en-US" sz="1536" kern="1200" dirty="0">
                <a:solidFill>
                  <a:schemeClr val="tx1"/>
                </a:solidFill>
                <a:latin typeface="+mn-lt"/>
                <a:ea typeface="+mn-ea"/>
                <a:cs typeface="+mn-cs"/>
              </a:rPr>
            </a:br>
            <a:r>
              <a:rPr lang="en-US" sz="1536" u="sng" kern="1200" dirty="0">
                <a:solidFill>
                  <a:schemeClr val="tx1"/>
                </a:solidFill>
                <a:latin typeface="+mn-lt"/>
                <a:ea typeface="+mn-ea"/>
                <a:cs typeface="+mn-cs"/>
              </a:rPr>
              <a:t>ICCMarketingMgr@harmonyinc.org</a:t>
            </a:r>
            <a:endParaRPr lang="en-US" sz="1600" b="0" i="0" u="sng" strike="noStrike" dirty="0">
              <a:solidFill>
                <a:srgbClr val="4472C4"/>
              </a:solidFill>
              <a:effectLst/>
              <a:latin typeface="Arial" panose="020B0604020202020204" pitchFamily="34" charset="0"/>
            </a:endParaRPr>
          </a:p>
        </p:txBody>
      </p:sp>
      <p:sp>
        <p:nvSpPr>
          <p:cNvPr id="13" name="Title 1">
            <a:extLst>
              <a:ext uri="{FF2B5EF4-FFF2-40B4-BE49-F238E27FC236}">
                <a16:creationId xmlns:a16="http://schemas.microsoft.com/office/drawing/2014/main" id="{B9E5FD77-4B8A-7113-CB5A-52225170A816}"/>
              </a:ext>
            </a:extLst>
          </p:cNvPr>
          <p:cNvSpPr>
            <a:spLocks noGrp="1"/>
          </p:cNvSpPr>
          <p:nvPr>
            <p:ph type="title"/>
          </p:nvPr>
        </p:nvSpPr>
        <p:spPr>
          <a:xfrm>
            <a:off x="584722" y="4908550"/>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Convention Team</a:t>
            </a:r>
          </a:p>
        </p:txBody>
      </p:sp>
    </p:spTree>
    <p:extLst>
      <p:ext uri="{BB962C8B-B14F-4D97-AF65-F5344CB8AC3E}">
        <p14:creationId xmlns:p14="http://schemas.microsoft.com/office/powerpoint/2010/main" val="23239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9F6B5-14DF-CEF3-B6CC-03556D695769}"/>
              </a:ext>
            </a:extLst>
          </p:cNvPr>
          <p:cNvPicPr>
            <a:picLocks noChangeAspect="1"/>
          </p:cNvPicPr>
          <p:nvPr/>
        </p:nvPicPr>
        <p:blipFill rotWithShape="1">
          <a:blip r:embed="rId2">
            <a:extLst>
              <a:ext uri="{28A0092B-C50C-407E-A947-70E740481C1C}">
                <a14:useLocalDpi xmlns:a14="http://schemas.microsoft.com/office/drawing/2010/main" val="0"/>
              </a:ext>
            </a:extLst>
          </a:blip>
          <a:srcRect t="3327" r="42566" b="60472"/>
          <a:stretch/>
        </p:blipFill>
        <p:spPr>
          <a:xfrm>
            <a:off x="1115071" y="582627"/>
            <a:ext cx="7381564" cy="6019407"/>
          </a:xfrm>
          <a:prstGeom prst="rect">
            <a:avLst/>
          </a:prstGeom>
        </p:spPr>
      </p:pic>
      <p:sp>
        <p:nvSpPr>
          <p:cNvPr id="7" name="Rectangle 6">
            <a:extLst>
              <a:ext uri="{FF2B5EF4-FFF2-40B4-BE49-F238E27FC236}">
                <a16:creationId xmlns:a16="http://schemas.microsoft.com/office/drawing/2014/main" id="{F83C0DD4-EEBD-91B5-585A-BAFEA698923C}"/>
              </a:ext>
            </a:extLst>
          </p:cNvPr>
          <p:cNvSpPr/>
          <p:nvPr/>
        </p:nvSpPr>
        <p:spPr>
          <a:xfrm>
            <a:off x="2370964" y="3285365"/>
            <a:ext cx="3940821" cy="2476163"/>
          </a:xfrm>
          <a:prstGeom prst="rect">
            <a:avLst/>
          </a:prstGeom>
          <a:solidFill>
            <a:srgbClr val="E7E6E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8A8AC5B-13FB-ACFC-BE9A-7C099F3B4922}"/>
              </a:ext>
            </a:extLst>
          </p:cNvPr>
          <p:cNvCxnSpPr>
            <a:cxnSpLocks/>
          </p:cNvCxnSpPr>
          <p:nvPr/>
        </p:nvCxnSpPr>
        <p:spPr>
          <a:xfrm>
            <a:off x="1197621" y="3285365"/>
            <a:ext cx="100341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EE8953-764D-1A8B-6A2D-B13944991CE1}"/>
              </a:ext>
            </a:extLst>
          </p:cNvPr>
          <p:cNvCxnSpPr>
            <a:cxnSpLocks/>
          </p:cNvCxnSpPr>
          <p:nvPr/>
        </p:nvCxnSpPr>
        <p:spPr>
          <a:xfrm flipV="1">
            <a:off x="2290046" y="3043851"/>
            <a:ext cx="0" cy="2415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C1ADEE-F98B-64C8-B870-FB72361ED74D}"/>
              </a:ext>
            </a:extLst>
          </p:cNvPr>
          <p:cNvCxnSpPr>
            <a:cxnSpLocks/>
          </p:cNvCxnSpPr>
          <p:nvPr/>
        </p:nvCxnSpPr>
        <p:spPr>
          <a:xfrm flipV="1">
            <a:off x="3306940" y="1028797"/>
            <a:ext cx="0" cy="2275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15AB02-3B92-9A95-A835-0B8D50F1E9A3}"/>
              </a:ext>
            </a:extLst>
          </p:cNvPr>
          <p:cNvCxnSpPr>
            <a:cxnSpLocks/>
          </p:cNvCxnSpPr>
          <p:nvPr/>
        </p:nvCxnSpPr>
        <p:spPr>
          <a:xfrm>
            <a:off x="5907186" y="1390480"/>
            <a:ext cx="0" cy="7539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31AB85-3296-7FD0-FFF0-87C47333EBD4}"/>
              </a:ext>
            </a:extLst>
          </p:cNvPr>
          <p:cNvCxnSpPr>
            <a:cxnSpLocks/>
          </p:cNvCxnSpPr>
          <p:nvPr/>
        </p:nvCxnSpPr>
        <p:spPr>
          <a:xfrm flipH="1">
            <a:off x="5526860" y="2272512"/>
            <a:ext cx="3789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F20D09-5306-B6E3-A77E-9A174D947CFC}"/>
              </a:ext>
            </a:extLst>
          </p:cNvPr>
          <p:cNvSpPr/>
          <p:nvPr/>
        </p:nvSpPr>
        <p:spPr>
          <a:xfrm>
            <a:off x="3000797" y="1699326"/>
            <a:ext cx="436965" cy="1221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STAGE</a:t>
            </a:r>
          </a:p>
        </p:txBody>
      </p:sp>
      <p:sp>
        <p:nvSpPr>
          <p:cNvPr id="24" name="TextBox 23">
            <a:extLst>
              <a:ext uri="{FF2B5EF4-FFF2-40B4-BE49-F238E27FC236}">
                <a16:creationId xmlns:a16="http://schemas.microsoft.com/office/drawing/2014/main" id="{CF0F6332-D541-44A7-B7DD-2C75C62C0D9E}"/>
              </a:ext>
            </a:extLst>
          </p:cNvPr>
          <p:cNvSpPr txBox="1"/>
          <p:nvPr/>
        </p:nvSpPr>
        <p:spPr>
          <a:xfrm>
            <a:off x="8824378" y="695495"/>
            <a:ext cx="2521909" cy="830997"/>
          </a:xfrm>
          <a:prstGeom prst="rect">
            <a:avLst/>
          </a:prstGeom>
          <a:noFill/>
        </p:spPr>
        <p:txBody>
          <a:bodyPr wrap="none" rtlCol="0">
            <a:spAutoFit/>
          </a:bodyPr>
          <a:lstStyle/>
          <a:p>
            <a:r>
              <a:rPr lang="en-US" sz="2400" b="1" dirty="0">
                <a:solidFill>
                  <a:srgbClr val="0070C0"/>
                </a:solidFill>
              </a:rPr>
              <a:t>Pattern Continued</a:t>
            </a:r>
            <a:br>
              <a:rPr lang="en-US" sz="2400" b="1" dirty="0">
                <a:solidFill>
                  <a:srgbClr val="0070C0"/>
                </a:solidFill>
              </a:rPr>
            </a:br>
            <a:r>
              <a:rPr lang="en-US" sz="2400" b="1" dirty="0">
                <a:solidFill>
                  <a:srgbClr val="0070C0"/>
                </a:solidFill>
              </a:rPr>
              <a:t>DEVOS</a:t>
            </a:r>
          </a:p>
        </p:txBody>
      </p:sp>
      <p:grpSp>
        <p:nvGrpSpPr>
          <p:cNvPr id="34" name="Group 33">
            <a:extLst>
              <a:ext uri="{FF2B5EF4-FFF2-40B4-BE49-F238E27FC236}">
                <a16:creationId xmlns:a16="http://schemas.microsoft.com/office/drawing/2014/main" id="{E016E17B-62D9-8EBF-DA60-691AD94D822D}"/>
              </a:ext>
            </a:extLst>
          </p:cNvPr>
          <p:cNvGrpSpPr/>
          <p:nvPr/>
        </p:nvGrpSpPr>
        <p:grpSpPr>
          <a:xfrm>
            <a:off x="9135257" y="2198717"/>
            <a:ext cx="1390366" cy="369332"/>
            <a:chOff x="9120832" y="2118762"/>
            <a:chExt cx="1390366" cy="369332"/>
          </a:xfrm>
        </p:grpSpPr>
        <p:sp>
          <p:nvSpPr>
            <p:cNvPr id="29" name="Star: 5 Points 28">
              <a:extLst>
                <a:ext uri="{FF2B5EF4-FFF2-40B4-BE49-F238E27FC236}">
                  <a16:creationId xmlns:a16="http://schemas.microsoft.com/office/drawing/2014/main" id="{7A722A53-4308-E30C-4C00-9471D2B2220C}"/>
                </a:ext>
              </a:extLst>
            </p:cNvPr>
            <p:cNvSpPr/>
            <p:nvPr/>
          </p:nvSpPr>
          <p:spPr>
            <a:xfrm>
              <a:off x="9120832" y="2191592"/>
              <a:ext cx="217136" cy="187466"/>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6A9E70E-BE1F-7C8B-B114-56017ECF1B24}"/>
                </a:ext>
              </a:extLst>
            </p:cNvPr>
            <p:cNvSpPr txBox="1"/>
            <p:nvPr/>
          </p:nvSpPr>
          <p:spPr>
            <a:xfrm>
              <a:off x="9352804" y="2118762"/>
              <a:ext cx="1158394" cy="369332"/>
            </a:xfrm>
            <a:prstGeom prst="rect">
              <a:avLst/>
            </a:prstGeom>
            <a:noFill/>
          </p:spPr>
          <p:txBody>
            <a:bodyPr wrap="none" rtlCol="0">
              <a:spAutoFit/>
            </a:bodyPr>
            <a:lstStyle/>
            <a:p>
              <a:r>
                <a:rPr lang="en-US" dirty="0"/>
                <a:t>Interviews</a:t>
              </a:r>
            </a:p>
          </p:txBody>
        </p:sp>
      </p:grpSp>
      <p:grpSp>
        <p:nvGrpSpPr>
          <p:cNvPr id="41" name="Group 40">
            <a:extLst>
              <a:ext uri="{FF2B5EF4-FFF2-40B4-BE49-F238E27FC236}">
                <a16:creationId xmlns:a16="http://schemas.microsoft.com/office/drawing/2014/main" id="{10462888-6550-D96A-1751-A1596DD8C42F}"/>
              </a:ext>
            </a:extLst>
          </p:cNvPr>
          <p:cNvGrpSpPr/>
          <p:nvPr/>
        </p:nvGrpSpPr>
        <p:grpSpPr>
          <a:xfrm>
            <a:off x="9124445" y="1747712"/>
            <a:ext cx="2084419" cy="369332"/>
            <a:chOff x="9124445" y="1590786"/>
            <a:chExt cx="2084419" cy="369332"/>
          </a:xfrm>
        </p:grpSpPr>
        <p:sp>
          <p:nvSpPr>
            <p:cNvPr id="39" name="Star: 5 Points 38">
              <a:extLst>
                <a:ext uri="{FF2B5EF4-FFF2-40B4-BE49-F238E27FC236}">
                  <a16:creationId xmlns:a16="http://schemas.microsoft.com/office/drawing/2014/main" id="{99DFCCF1-1139-C0E7-E88B-BB80A0BEADD2}"/>
                </a:ext>
              </a:extLst>
            </p:cNvPr>
            <p:cNvSpPr/>
            <p:nvPr/>
          </p:nvSpPr>
          <p:spPr>
            <a:xfrm>
              <a:off x="9124445" y="1685130"/>
              <a:ext cx="217136" cy="187466"/>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4692976-51EB-1E71-EC05-ED52BADD21B4}"/>
                </a:ext>
              </a:extLst>
            </p:cNvPr>
            <p:cNvSpPr txBox="1"/>
            <p:nvPr/>
          </p:nvSpPr>
          <p:spPr>
            <a:xfrm>
              <a:off x="9336620" y="1590786"/>
              <a:ext cx="1872244" cy="369332"/>
            </a:xfrm>
            <a:prstGeom prst="rect">
              <a:avLst/>
            </a:prstGeom>
            <a:noFill/>
          </p:spPr>
          <p:txBody>
            <a:bodyPr wrap="none" rtlCol="0">
              <a:spAutoFit/>
            </a:bodyPr>
            <a:lstStyle/>
            <a:p>
              <a:r>
                <a:rPr lang="en-US" dirty="0"/>
                <a:t>Celebration Room</a:t>
              </a:r>
            </a:p>
          </p:txBody>
        </p:sp>
      </p:grpSp>
      <p:sp>
        <p:nvSpPr>
          <p:cNvPr id="42" name="Star: 5 Points 41">
            <a:extLst>
              <a:ext uri="{FF2B5EF4-FFF2-40B4-BE49-F238E27FC236}">
                <a16:creationId xmlns:a16="http://schemas.microsoft.com/office/drawing/2014/main" id="{02B7C6E3-D08C-5E19-E2F4-77CD9B39BB4F}"/>
              </a:ext>
            </a:extLst>
          </p:cNvPr>
          <p:cNvSpPr/>
          <p:nvPr/>
        </p:nvSpPr>
        <p:spPr>
          <a:xfrm>
            <a:off x="5740624" y="1060588"/>
            <a:ext cx="306026" cy="273247"/>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F8B2820-915F-3C45-789E-1D57BA5EA907}"/>
              </a:ext>
            </a:extLst>
          </p:cNvPr>
          <p:cNvGrpSpPr/>
          <p:nvPr/>
        </p:nvGrpSpPr>
        <p:grpSpPr>
          <a:xfrm>
            <a:off x="9124445" y="2670074"/>
            <a:ext cx="1682434" cy="369332"/>
            <a:chOff x="9120832" y="2118762"/>
            <a:chExt cx="1682434" cy="369332"/>
          </a:xfrm>
        </p:grpSpPr>
        <p:sp>
          <p:nvSpPr>
            <p:cNvPr id="46" name="Star: 5 Points 45">
              <a:extLst>
                <a:ext uri="{FF2B5EF4-FFF2-40B4-BE49-F238E27FC236}">
                  <a16:creationId xmlns:a16="http://schemas.microsoft.com/office/drawing/2014/main" id="{B21128B1-2052-88E3-1FF1-27DC0CFC8353}"/>
                </a:ext>
              </a:extLst>
            </p:cNvPr>
            <p:cNvSpPr/>
            <p:nvPr/>
          </p:nvSpPr>
          <p:spPr>
            <a:xfrm>
              <a:off x="9120832" y="2191592"/>
              <a:ext cx="217136" cy="187466"/>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F5889BA-A3A0-9549-6ACA-46CF857BA473}"/>
                </a:ext>
              </a:extLst>
            </p:cNvPr>
            <p:cNvSpPr txBox="1"/>
            <p:nvPr/>
          </p:nvSpPr>
          <p:spPr>
            <a:xfrm>
              <a:off x="9352804" y="2118762"/>
              <a:ext cx="1450462" cy="369332"/>
            </a:xfrm>
            <a:prstGeom prst="rect">
              <a:avLst/>
            </a:prstGeom>
            <a:noFill/>
          </p:spPr>
          <p:txBody>
            <a:bodyPr wrap="none" rtlCol="0">
              <a:spAutoFit/>
            </a:bodyPr>
            <a:lstStyle/>
            <a:p>
              <a:r>
                <a:rPr lang="en-US" dirty="0"/>
                <a:t>Fanfare Stage</a:t>
              </a:r>
            </a:p>
          </p:txBody>
        </p:sp>
      </p:grpSp>
      <p:sp>
        <p:nvSpPr>
          <p:cNvPr id="48" name="TextBox 47">
            <a:extLst>
              <a:ext uri="{FF2B5EF4-FFF2-40B4-BE49-F238E27FC236}">
                <a16:creationId xmlns:a16="http://schemas.microsoft.com/office/drawing/2014/main" id="{973C6B0D-E029-65F9-6C0B-BC736A6C4CF3}"/>
              </a:ext>
            </a:extLst>
          </p:cNvPr>
          <p:cNvSpPr txBox="1"/>
          <p:nvPr/>
        </p:nvSpPr>
        <p:spPr>
          <a:xfrm rot="16200000">
            <a:off x="-582104" y="3098314"/>
            <a:ext cx="3010183" cy="369332"/>
          </a:xfrm>
          <a:prstGeom prst="rect">
            <a:avLst/>
          </a:prstGeom>
          <a:noFill/>
        </p:spPr>
        <p:txBody>
          <a:bodyPr wrap="none" rtlCol="0">
            <a:spAutoFit/>
          </a:bodyPr>
          <a:lstStyle/>
          <a:p>
            <a:r>
              <a:rPr lang="en-US" dirty="0"/>
              <a:t>Entrance from hotel skybridge</a:t>
            </a:r>
          </a:p>
        </p:txBody>
      </p:sp>
      <p:cxnSp>
        <p:nvCxnSpPr>
          <p:cNvPr id="6" name="Straight Arrow Connector 5">
            <a:extLst>
              <a:ext uri="{FF2B5EF4-FFF2-40B4-BE49-F238E27FC236}">
                <a16:creationId xmlns:a16="http://schemas.microsoft.com/office/drawing/2014/main" id="{FD4F63AB-0703-EA0E-E191-ED61CAA640F2}"/>
              </a:ext>
            </a:extLst>
          </p:cNvPr>
          <p:cNvCxnSpPr>
            <a:cxnSpLocks/>
          </p:cNvCxnSpPr>
          <p:nvPr/>
        </p:nvCxnSpPr>
        <p:spPr>
          <a:xfrm>
            <a:off x="2377708" y="3275923"/>
            <a:ext cx="6230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34971E-1D6A-87CD-A9C9-61CF3803F8E3}"/>
              </a:ext>
            </a:extLst>
          </p:cNvPr>
          <p:cNvCxnSpPr>
            <a:cxnSpLocks/>
          </p:cNvCxnSpPr>
          <p:nvPr/>
        </p:nvCxnSpPr>
        <p:spPr>
          <a:xfrm flipV="1">
            <a:off x="2991356" y="3008113"/>
            <a:ext cx="0" cy="2171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822D66D-7ADC-5769-9B42-028E4BC4604D}"/>
              </a:ext>
            </a:extLst>
          </p:cNvPr>
          <p:cNvCxnSpPr>
            <a:cxnSpLocks/>
          </p:cNvCxnSpPr>
          <p:nvPr/>
        </p:nvCxnSpPr>
        <p:spPr>
          <a:xfrm flipV="1">
            <a:off x="2991356" y="1196271"/>
            <a:ext cx="9441" cy="474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Star: 5 Points 35">
            <a:extLst>
              <a:ext uri="{FF2B5EF4-FFF2-40B4-BE49-F238E27FC236}">
                <a16:creationId xmlns:a16="http://schemas.microsoft.com/office/drawing/2014/main" id="{278B0011-C1C2-7ACA-ED77-49E94092FD76}"/>
              </a:ext>
            </a:extLst>
          </p:cNvPr>
          <p:cNvSpPr/>
          <p:nvPr/>
        </p:nvSpPr>
        <p:spPr>
          <a:xfrm>
            <a:off x="3131736" y="695495"/>
            <a:ext cx="306026" cy="273247"/>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2F105F2F-4DE8-1916-D5B0-7BD6916B1B03}"/>
              </a:ext>
            </a:extLst>
          </p:cNvPr>
          <p:cNvSpPr/>
          <p:nvPr/>
        </p:nvSpPr>
        <p:spPr>
          <a:xfrm>
            <a:off x="3745201" y="851086"/>
            <a:ext cx="306026" cy="273247"/>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5E63EEA2-67F3-28E9-CA89-A770B70D1488}"/>
              </a:ext>
            </a:extLst>
          </p:cNvPr>
          <p:cNvCxnSpPr>
            <a:cxnSpLocks/>
          </p:cNvCxnSpPr>
          <p:nvPr/>
        </p:nvCxnSpPr>
        <p:spPr>
          <a:xfrm>
            <a:off x="3056029" y="1254976"/>
            <a:ext cx="26603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EA179BA-67D2-F558-864E-FAD5D54D65E7}"/>
              </a:ext>
            </a:extLst>
          </p:cNvPr>
          <p:cNvCxnSpPr>
            <a:cxnSpLocks/>
          </p:cNvCxnSpPr>
          <p:nvPr/>
        </p:nvCxnSpPr>
        <p:spPr>
          <a:xfrm flipV="1">
            <a:off x="3710192" y="1027449"/>
            <a:ext cx="0" cy="2275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question mark and a question mark&#10;&#10;Description automatically generated">
            <a:extLst>
              <a:ext uri="{FF2B5EF4-FFF2-40B4-BE49-F238E27FC236}">
                <a16:creationId xmlns:a16="http://schemas.microsoft.com/office/drawing/2014/main" id="{6E75B85B-695F-841C-171F-0FDAD3182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062" y="5179884"/>
            <a:ext cx="2017285" cy="1482822"/>
          </a:xfrm>
          <a:prstGeom prst="rect">
            <a:avLst/>
          </a:prstGeom>
        </p:spPr>
      </p:pic>
    </p:spTree>
    <p:extLst>
      <p:ext uri="{BB962C8B-B14F-4D97-AF65-F5344CB8AC3E}">
        <p14:creationId xmlns:p14="http://schemas.microsoft.com/office/powerpoint/2010/main" val="2076265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8937-C120-9619-FDF7-A0356D96467E}"/>
              </a:ext>
            </a:extLst>
          </p:cNvPr>
          <p:cNvSpPr>
            <a:spLocks noGrp="1"/>
          </p:cNvSpPr>
          <p:nvPr>
            <p:ph type="title"/>
          </p:nvPr>
        </p:nvSpPr>
        <p:spPr/>
        <p:txBody>
          <a:bodyPr/>
          <a:lstStyle/>
          <a:p>
            <a:r>
              <a:rPr lang="en-US" dirty="0"/>
              <a:t>Rehearsal Rooms</a:t>
            </a:r>
          </a:p>
        </p:txBody>
      </p:sp>
      <p:sp>
        <p:nvSpPr>
          <p:cNvPr id="3" name="Content Placeholder 2">
            <a:extLst>
              <a:ext uri="{FF2B5EF4-FFF2-40B4-BE49-F238E27FC236}">
                <a16:creationId xmlns:a16="http://schemas.microsoft.com/office/drawing/2014/main" id="{2016BCF1-D926-57AA-5396-3A47625F26B0}"/>
              </a:ext>
            </a:extLst>
          </p:cNvPr>
          <p:cNvSpPr txBox="1">
            <a:spLocks/>
          </p:cNvSpPr>
          <p:nvPr/>
        </p:nvSpPr>
        <p:spPr>
          <a:xfrm>
            <a:off x="838200" y="1673028"/>
            <a:ext cx="9423068" cy="351194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Calibri" panose="020F0502020204030204" pitchFamily="34" charset="0"/>
                <a:cs typeface="Times New Roman" panose="02020603050405020304" pitchFamily="18" charset="0"/>
              </a:rPr>
              <a:t>All choruses will have an opportunity to schedule rehearsal time on Thursday and Friday. </a:t>
            </a:r>
          </a:p>
          <a:p>
            <a:pPr marL="0" indent="0">
              <a:buFont typeface="Arial" panose="020B0604020202020204" pitchFamily="34" charset="0"/>
              <a:buNone/>
            </a:pPr>
            <a:r>
              <a:rPr lang="en-US" sz="2400" dirty="0">
                <a:ea typeface="Calibri" panose="020F0502020204030204" pitchFamily="34" charset="0"/>
                <a:cs typeface="Times New Roman" panose="02020603050405020304" pitchFamily="18" charset="0"/>
              </a:rPr>
              <a:t>Friday’s time will be pre-assigned based on the order of appearance, and you will be notified of that time via email. </a:t>
            </a:r>
          </a:p>
          <a:p>
            <a:pPr marL="0" indent="0">
              <a:buFont typeface="Arial" panose="020B0604020202020204" pitchFamily="34" charset="0"/>
              <a:buNone/>
            </a:pPr>
            <a:r>
              <a:rPr lang="en-US" sz="2400" dirty="0">
                <a:ea typeface="Calibri" panose="020F0502020204030204" pitchFamily="34" charset="0"/>
                <a:cs typeface="Times New Roman" panose="02020603050405020304" pitchFamily="18" charset="0"/>
              </a:rPr>
              <a:t>If you are interested in signing up for a time on Thursday, please email the ICCTeamAssistant@harmonyinc.org.  </a:t>
            </a:r>
          </a:p>
          <a:p>
            <a:endParaRPr lang="en-US" sz="1800" dirty="0"/>
          </a:p>
        </p:txBody>
      </p:sp>
    </p:spTree>
    <p:extLst>
      <p:ext uri="{BB962C8B-B14F-4D97-AF65-F5344CB8AC3E}">
        <p14:creationId xmlns:p14="http://schemas.microsoft.com/office/powerpoint/2010/main" val="1560634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Attendees</a:t>
            </a:r>
          </a:p>
        </p:txBody>
      </p:sp>
    </p:spTree>
    <p:extLst>
      <p:ext uri="{BB962C8B-B14F-4D97-AF65-F5344CB8AC3E}">
        <p14:creationId xmlns:p14="http://schemas.microsoft.com/office/powerpoint/2010/main" val="406401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355B0D-5A99-F26E-80A9-50ACD434686E}"/>
              </a:ext>
            </a:extLst>
          </p:cNvPr>
          <p:cNvSpPr>
            <a:spLocks noGrp="1"/>
          </p:cNvSpPr>
          <p:nvPr>
            <p:ph type="title"/>
          </p:nvPr>
        </p:nvSpPr>
        <p:spPr>
          <a:xfrm>
            <a:off x="451214" y="4742026"/>
            <a:ext cx="3876086" cy="1556907"/>
          </a:xfrm>
        </p:spPr>
        <p:txBody>
          <a:bodyPr vert="horz" lIns="91440" tIns="45720" rIns="91440" bIns="45720" rtlCol="0" anchor="ctr">
            <a:normAutofit/>
          </a:bodyPr>
          <a:lstStyle/>
          <a:p>
            <a:r>
              <a:rPr lang="en-US" sz="4000" dirty="0"/>
              <a:t>Registration</a:t>
            </a:r>
          </a:p>
        </p:txBody>
      </p:sp>
      <p:sp>
        <p:nvSpPr>
          <p:cNvPr id="4" name="Content Placeholder 2">
            <a:extLst>
              <a:ext uri="{FF2B5EF4-FFF2-40B4-BE49-F238E27FC236}">
                <a16:creationId xmlns:a16="http://schemas.microsoft.com/office/drawing/2014/main" id="{4A472F0D-9082-9576-0CFD-9DA410D39AC1}"/>
              </a:ext>
            </a:extLst>
          </p:cNvPr>
          <p:cNvSpPr>
            <a:spLocks noGrp="1"/>
          </p:cNvSpPr>
          <p:nvPr>
            <p:ph sz="half" idx="1"/>
          </p:nvPr>
        </p:nvSpPr>
        <p:spPr>
          <a:xfrm>
            <a:off x="3848269" y="4171618"/>
            <a:ext cx="2828485" cy="1973821"/>
          </a:xfrm>
        </p:spPr>
        <p:txBody>
          <a:bodyPr vert="horz" lIns="91440" tIns="45720" rIns="91440" bIns="45720" rtlCol="0" anchor="ctr">
            <a:noAutofit/>
          </a:bodyPr>
          <a:lstStyle/>
          <a:p>
            <a:r>
              <a:rPr lang="en-US" sz="1800" dirty="0"/>
              <a:t>Wednesday</a:t>
            </a:r>
          </a:p>
          <a:p>
            <a:pPr lvl="1"/>
            <a:r>
              <a:rPr lang="en-US" sz="1800" dirty="0"/>
              <a:t>2:00 pm – 7:00 pm</a:t>
            </a:r>
          </a:p>
          <a:p>
            <a:pPr lvl="1"/>
            <a:r>
              <a:rPr lang="en-US" sz="1800" dirty="0"/>
              <a:t>9:00 pm – 10:00 pm</a:t>
            </a:r>
          </a:p>
        </p:txBody>
      </p:sp>
      <p:sp>
        <p:nvSpPr>
          <p:cNvPr id="5" name="Content Placeholder 2">
            <a:extLst>
              <a:ext uri="{FF2B5EF4-FFF2-40B4-BE49-F238E27FC236}">
                <a16:creationId xmlns:a16="http://schemas.microsoft.com/office/drawing/2014/main" id="{46FCE618-8DE3-7238-55D6-D70F77062779}"/>
              </a:ext>
            </a:extLst>
          </p:cNvPr>
          <p:cNvSpPr txBox="1">
            <a:spLocks/>
          </p:cNvSpPr>
          <p:nvPr/>
        </p:nvSpPr>
        <p:spPr>
          <a:xfrm>
            <a:off x="7024181" y="4380076"/>
            <a:ext cx="2828485" cy="19738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Thursday</a:t>
            </a:r>
          </a:p>
          <a:p>
            <a:pPr lvl="1"/>
            <a:r>
              <a:rPr lang="en-US" sz="1800" dirty="0"/>
              <a:t>8:30 am – 10:00 pm</a:t>
            </a:r>
          </a:p>
          <a:p>
            <a:r>
              <a:rPr lang="en-US" sz="1800" dirty="0"/>
              <a:t>Friday</a:t>
            </a:r>
          </a:p>
          <a:p>
            <a:pPr lvl="1"/>
            <a:r>
              <a:rPr lang="en-US" sz="1800" dirty="0"/>
              <a:t>7:30 am – 8:30 am</a:t>
            </a:r>
          </a:p>
        </p:txBody>
      </p:sp>
      <p:pic>
        <p:nvPicPr>
          <p:cNvPr id="6" name="Picture 2" descr="Registration Services | Conference and Event Services | Northern Illinois  University">
            <a:extLst>
              <a:ext uri="{FF2B5EF4-FFF2-40B4-BE49-F238E27FC236}">
                <a16:creationId xmlns:a16="http://schemas.microsoft.com/office/drawing/2014/main" id="{23F866FA-5DD0-A8E2-9493-CB922F974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 r="-1" b="-1"/>
          <a:stretch/>
        </p:blipFill>
        <p:spPr bwMode="auto">
          <a:xfrm>
            <a:off x="911178" y="181977"/>
            <a:ext cx="10369645" cy="386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32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18F9-D6BA-FA19-EDE1-8B8883AB4F64}"/>
              </a:ext>
            </a:extLst>
          </p:cNvPr>
          <p:cNvSpPr>
            <a:spLocks noGrp="1"/>
          </p:cNvSpPr>
          <p:nvPr>
            <p:ph type="title"/>
          </p:nvPr>
        </p:nvSpPr>
        <p:spPr/>
        <p:txBody>
          <a:bodyPr/>
          <a:lstStyle/>
          <a:p>
            <a:r>
              <a:rPr lang="en-US" dirty="0"/>
              <a:t>Harmony Mall</a:t>
            </a:r>
          </a:p>
        </p:txBody>
      </p:sp>
      <p:sp>
        <p:nvSpPr>
          <p:cNvPr id="3" name="Content Placeholder 2">
            <a:extLst>
              <a:ext uri="{FF2B5EF4-FFF2-40B4-BE49-F238E27FC236}">
                <a16:creationId xmlns:a16="http://schemas.microsoft.com/office/drawing/2014/main" id="{8559A8CB-03C4-B39F-EF90-1451AF8B283B}"/>
              </a:ext>
            </a:extLst>
          </p:cNvPr>
          <p:cNvSpPr txBox="1">
            <a:spLocks/>
          </p:cNvSpPr>
          <p:nvPr/>
        </p:nvSpPr>
        <p:spPr>
          <a:xfrm>
            <a:off x="952672" y="1616130"/>
            <a:ext cx="4559425" cy="39795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Wednesday</a:t>
            </a:r>
          </a:p>
          <a:p>
            <a:pPr lvl="1"/>
            <a:r>
              <a:rPr lang="en-US" dirty="0"/>
              <a:t>2:00 pm – 7:00 pm</a:t>
            </a:r>
          </a:p>
          <a:p>
            <a:pPr lvl="1"/>
            <a:r>
              <a:rPr lang="en-US" dirty="0"/>
              <a:t>9:00 pm – 10:00 pm</a:t>
            </a:r>
          </a:p>
          <a:p>
            <a:r>
              <a:rPr lang="en-US" sz="2400" dirty="0"/>
              <a:t>Thursday</a:t>
            </a:r>
          </a:p>
          <a:p>
            <a:pPr lvl="1"/>
            <a:r>
              <a:rPr lang="en-US" dirty="0"/>
              <a:t>8:30 am – 10:00 pm</a:t>
            </a:r>
          </a:p>
          <a:p>
            <a:r>
              <a:rPr lang="en-US" sz="2400" dirty="0"/>
              <a:t>Friday</a:t>
            </a:r>
          </a:p>
          <a:p>
            <a:pPr lvl="1"/>
            <a:r>
              <a:rPr lang="en-US" dirty="0"/>
              <a:t>8:30 am – 10:00 pm</a:t>
            </a:r>
          </a:p>
          <a:p>
            <a:r>
              <a:rPr lang="en-US" sz="2400" dirty="0"/>
              <a:t>Saturday</a:t>
            </a:r>
          </a:p>
          <a:p>
            <a:pPr lvl="1"/>
            <a:r>
              <a:rPr lang="en-US" dirty="0"/>
              <a:t>8:30 am – 12:00 pm</a:t>
            </a:r>
          </a:p>
        </p:txBody>
      </p:sp>
      <p:pic>
        <p:nvPicPr>
          <p:cNvPr id="4" name="Picture 6" descr="What Jewelry Should I Make To Sell At A Craft Fair?">
            <a:extLst>
              <a:ext uri="{FF2B5EF4-FFF2-40B4-BE49-F238E27FC236}">
                <a16:creationId xmlns:a16="http://schemas.microsoft.com/office/drawing/2014/main" id="{E7ADC3F0-AF15-324E-C2E2-5B2B38B1E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43" r="14012" b="-2"/>
          <a:stretch/>
        </p:blipFill>
        <p:spPr bwMode="auto">
          <a:xfrm>
            <a:off x="6794375" y="356779"/>
            <a:ext cx="4842612" cy="469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57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18F9-D6BA-FA19-EDE1-8B8883AB4F64}"/>
              </a:ext>
            </a:extLst>
          </p:cNvPr>
          <p:cNvSpPr>
            <a:spLocks noGrp="1"/>
          </p:cNvSpPr>
          <p:nvPr>
            <p:ph type="title"/>
          </p:nvPr>
        </p:nvSpPr>
        <p:spPr/>
        <p:txBody>
          <a:bodyPr/>
          <a:lstStyle/>
          <a:p>
            <a:r>
              <a:rPr lang="en-US" dirty="0"/>
              <a:t>Harmony Hub</a:t>
            </a:r>
          </a:p>
        </p:txBody>
      </p:sp>
      <p:sp>
        <p:nvSpPr>
          <p:cNvPr id="3" name="Content Placeholder 2">
            <a:extLst>
              <a:ext uri="{FF2B5EF4-FFF2-40B4-BE49-F238E27FC236}">
                <a16:creationId xmlns:a16="http://schemas.microsoft.com/office/drawing/2014/main" id="{97FED89B-E12F-5E80-73DB-CCAEAD4A5EF7}"/>
              </a:ext>
            </a:extLst>
          </p:cNvPr>
          <p:cNvSpPr txBox="1">
            <a:spLocks/>
          </p:cNvSpPr>
          <p:nvPr/>
        </p:nvSpPr>
        <p:spPr>
          <a:xfrm>
            <a:off x="7064868" y="710443"/>
            <a:ext cx="4288932" cy="397958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Wednesday</a:t>
            </a:r>
          </a:p>
          <a:p>
            <a:pPr lvl="1"/>
            <a:r>
              <a:rPr lang="en-US" sz="2800" dirty="0"/>
              <a:t>2:00 pm – 7:00 pm</a:t>
            </a:r>
          </a:p>
          <a:p>
            <a:pPr lvl="1"/>
            <a:r>
              <a:rPr lang="en-US" sz="2800" dirty="0"/>
              <a:t>9:00 pm – 10:00 pm</a:t>
            </a:r>
          </a:p>
          <a:p>
            <a:r>
              <a:rPr lang="en-US" dirty="0"/>
              <a:t>Thursday</a:t>
            </a:r>
          </a:p>
          <a:p>
            <a:pPr lvl="1"/>
            <a:r>
              <a:rPr lang="en-US" sz="2800" dirty="0"/>
              <a:t>8:30 am – 10:00 pm</a:t>
            </a:r>
          </a:p>
          <a:p>
            <a:r>
              <a:rPr lang="en-US" dirty="0"/>
              <a:t>Friday</a:t>
            </a:r>
          </a:p>
          <a:p>
            <a:pPr lvl="1"/>
            <a:r>
              <a:rPr lang="en-US" sz="2800" dirty="0"/>
              <a:t>5:30 pm – 10:00 pm</a:t>
            </a:r>
          </a:p>
          <a:p>
            <a:r>
              <a:rPr lang="en-US" dirty="0"/>
              <a:t>Saturday</a:t>
            </a:r>
          </a:p>
          <a:p>
            <a:pPr lvl="1"/>
            <a:r>
              <a:rPr lang="en-US" sz="2800" dirty="0"/>
              <a:t>8:30 am – 12:00 pm</a:t>
            </a:r>
          </a:p>
        </p:txBody>
      </p:sp>
      <p:pic>
        <p:nvPicPr>
          <p:cNvPr id="4" name="Picture 3" descr="A group of people sitting around a table with balloons and paper&#10;&#10;Description automatically generated">
            <a:extLst>
              <a:ext uri="{FF2B5EF4-FFF2-40B4-BE49-F238E27FC236}">
                <a16:creationId xmlns:a16="http://schemas.microsoft.com/office/drawing/2014/main" id="{687E5A2A-6A03-4B96-3C03-7B8E4032CE3F}"/>
              </a:ext>
            </a:extLst>
          </p:cNvPr>
          <p:cNvPicPr>
            <a:picLocks noChangeAspect="1"/>
          </p:cNvPicPr>
          <p:nvPr/>
        </p:nvPicPr>
        <p:blipFill rotWithShape="1">
          <a:blip r:embed="rId3">
            <a:extLst>
              <a:ext uri="{28A0092B-C50C-407E-A947-70E740481C1C}">
                <a14:useLocalDpi xmlns:a14="http://schemas.microsoft.com/office/drawing/2010/main" val="0"/>
              </a:ext>
            </a:extLst>
          </a:blip>
          <a:srcRect l="23809" r="7315"/>
          <a:stretch/>
        </p:blipFill>
        <p:spPr>
          <a:xfrm rot="5400000">
            <a:off x="1064853" y="1540241"/>
            <a:ext cx="3384137" cy="3685032"/>
          </a:xfrm>
          <a:prstGeom prst="rect">
            <a:avLst/>
          </a:prstGeom>
        </p:spPr>
      </p:pic>
      <p:sp>
        <p:nvSpPr>
          <p:cNvPr id="5" name="TextBox 4">
            <a:extLst>
              <a:ext uri="{FF2B5EF4-FFF2-40B4-BE49-F238E27FC236}">
                <a16:creationId xmlns:a16="http://schemas.microsoft.com/office/drawing/2014/main" id="{6B429149-07C9-97FA-F593-C01F53A693BC}"/>
              </a:ext>
            </a:extLst>
          </p:cNvPr>
          <p:cNvSpPr txBox="1"/>
          <p:nvPr/>
        </p:nvSpPr>
        <p:spPr>
          <a:xfrm>
            <a:off x="838200" y="5167312"/>
            <a:ext cx="5019670" cy="1107996"/>
          </a:xfrm>
          <a:prstGeom prst="rect">
            <a:avLst/>
          </a:prstGeom>
          <a:noFill/>
        </p:spPr>
        <p:txBody>
          <a:bodyPr wrap="square" rtlCol="0">
            <a:spAutoFit/>
          </a:bodyPr>
          <a:lstStyle/>
          <a:p>
            <a:r>
              <a:rPr lang="en-US" sz="1600" i="1" dirty="0"/>
              <a:t>An inclusive space for inclusive conversations</a:t>
            </a:r>
            <a:br>
              <a:rPr lang="en-US" sz="1600" i="1" dirty="0"/>
            </a:br>
            <a:r>
              <a:rPr lang="en-US" sz="1600" i="1" dirty="0"/>
              <a:t>Sponsored by the Equity and Diversity Committee</a:t>
            </a:r>
          </a:p>
          <a:p>
            <a:r>
              <a:rPr lang="en-US" sz="1600" i="1" dirty="0"/>
              <a:t>Meet friends, make friends, celebrate our diversity</a:t>
            </a:r>
          </a:p>
          <a:p>
            <a:endParaRPr lang="en-US" i="1" dirty="0"/>
          </a:p>
        </p:txBody>
      </p:sp>
    </p:spTree>
    <p:extLst>
      <p:ext uri="{BB962C8B-B14F-4D97-AF65-F5344CB8AC3E}">
        <p14:creationId xmlns:p14="http://schemas.microsoft.com/office/powerpoint/2010/main" val="110774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F9F6B5-14DF-CEF3-B6CC-03556D695769}"/>
              </a:ext>
            </a:extLst>
          </p:cNvPr>
          <p:cNvPicPr>
            <a:picLocks noChangeAspect="1"/>
          </p:cNvPicPr>
          <p:nvPr/>
        </p:nvPicPr>
        <p:blipFill rotWithShape="1">
          <a:blip r:embed="rId2">
            <a:extLst>
              <a:ext uri="{28A0092B-C50C-407E-A947-70E740481C1C}">
                <a14:useLocalDpi xmlns:a14="http://schemas.microsoft.com/office/drawing/2010/main" val="0"/>
              </a:ext>
            </a:extLst>
          </a:blip>
          <a:srcRect t="3327" r="42566" b="60472"/>
          <a:stretch/>
        </p:blipFill>
        <p:spPr>
          <a:xfrm>
            <a:off x="1115071" y="582627"/>
            <a:ext cx="7381564" cy="6019407"/>
          </a:xfrm>
          <a:prstGeom prst="rect">
            <a:avLst/>
          </a:prstGeom>
        </p:spPr>
      </p:pic>
      <p:sp>
        <p:nvSpPr>
          <p:cNvPr id="7" name="Rectangle 6">
            <a:extLst>
              <a:ext uri="{FF2B5EF4-FFF2-40B4-BE49-F238E27FC236}">
                <a16:creationId xmlns:a16="http://schemas.microsoft.com/office/drawing/2014/main" id="{F83C0DD4-EEBD-91B5-585A-BAFEA698923C}"/>
              </a:ext>
            </a:extLst>
          </p:cNvPr>
          <p:cNvSpPr/>
          <p:nvPr/>
        </p:nvSpPr>
        <p:spPr>
          <a:xfrm>
            <a:off x="2370964" y="3285365"/>
            <a:ext cx="3940821" cy="2476163"/>
          </a:xfrm>
          <a:prstGeom prst="rect">
            <a:avLst/>
          </a:prstGeom>
          <a:solidFill>
            <a:srgbClr val="E7E6E6">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DF20D09-5306-B6E3-A77E-9A174D947CFC}"/>
              </a:ext>
            </a:extLst>
          </p:cNvPr>
          <p:cNvSpPr/>
          <p:nvPr/>
        </p:nvSpPr>
        <p:spPr>
          <a:xfrm>
            <a:off x="3000797" y="1699326"/>
            <a:ext cx="436965" cy="1221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STAGE</a:t>
            </a:r>
          </a:p>
        </p:txBody>
      </p:sp>
      <p:sp>
        <p:nvSpPr>
          <p:cNvPr id="29" name="Star: 5 Points 28">
            <a:extLst>
              <a:ext uri="{FF2B5EF4-FFF2-40B4-BE49-F238E27FC236}">
                <a16:creationId xmlns:a16="http://schemas.microsoft.com/office/drawing/2014/main" id="{7A722A53-4308-E30C-4C00-9471D2B2220C}"/>
              </a:ext>
            </a:extLst>
          </p:cNvPr>
          <p:cNvSpPr/>
          <p:nvPr/>
        </p:nvSpPr>
        <p:spPr>
          <a:xfrm>
            <a:off x="9135257" y="2029116"/>
            <a:ext cx="358104" cy="299273"/>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6A9E70E-BE1F-7C8B-B114-56017ECF1B24}"/>
              </a:ext>
            </a:extLst>
          </p:cNvPr>
          <p:cNvSpPr txBox="1"/>
          <p:nvPr/>
        </p:nvSpPr>
        <p:spPr>
          <a:xfrm>
            <a:off x="9493361" y="2045471"/>
            <a:ext cx="1488421" cy="369332"/>
          </a:xfrm>
          <a:prstGeom prst="rect">
            <a:avLst/>
          </a:prstGeom>
          <a:noFill/>
        </p:spPr>
        <p:txBody>
          <a:bodyPr wrap="none" rtlCol="0">
            <a:spAutoFit/>
          </a:bodyPr>
          <a:lstStyle/>
          <a:p>
            <a:r>
              <a:rPr lang="en-US" dirty="0"/>
              <a:t>Harmony Hub</a:t>
            </a:r>
          </a:p>
        </p:txBody>
      </p:sp>
      <p:sp>
        <p:nvSpPr>
          <p:cNvPr id="39" name="Star: 5 Points 38">
            <a:extLst>
              <a:ext uri="{FF2B5EF4-FFF2-40B4-BE49-F238E27FC236}">
                <a16:creationId xmlns:a16="http://schemas.microsoft.com/office/drawing/2014/main" id="{99DFCCF1-1139-C0E7-E88B-BB80A0BEADD2}"/>
              </a:ext>
            </a:extLst>
          </p:cNvPr>
          <p:cNvSpPr/>
          <p:nvPr/>
        </p:nvSpPr>
        <p:spPr>
          <a:xfrm>
            <a:off x="9114108" y="1403681"/>
            <a:ext cx="358104" cy="29927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4692976-51EB-1E71-EC05-ED52BADD21B4}"/>
              </a:ext>
            </a:extLst>
          </p:cNvPr>
          <p:cNvSpPr txBox="1"/>
          <p:nvPr/>
        </p:nvSpPr>
        <p:spPr>
          <a:xfrm>
            <a:off x="9516239" y="1388486"/>
            <a:ext cx="1304524" cy="369332"/>
          </a:xfrm>
          <a:prstGeom prst="rect">
            <a:avLst/>
          </a:prstGeom>
          <a:noFill/>
        </p:spPr>
        <p:txBody>
          <a:bodyPr wrap="none" rtlCol="0">
            <a:spAutoFit/>
          </a:bodyPr>
          <a:lstStyle/>
          <a:p>
            <a:r>
              <a:rPr lang="en-US" dirty="0"/>
              <a:t>Registration</a:t>
            </a:r>
          </a:p>
        </p:txBody>
      </p:sp>
      <p:sp>
        <p:nvSpPr>
          <p:cNvPr id="42" name="Star: 5 Points 41">
            <a:extLst>
              <a:ext uri="{FF2B5EF4-FFF2-40B4-BE49-F238E27FC236}">
                <a16:creationId xmlns:a16="http://schemas.microsoft.com/office/drawing/2014/main" id="{02B7C6E3-D08C-5E19-E2F4-77CD9B39BB4F}"/>
              </a:ext>
            </a:extLst>
          </p:cNvPr>
          <p:cNvSpPr/>
          <p:nvPr/>
        </p:nvSpPr>
        <p:spPr>
          <a:xfrm>
            <a:off x="6489006" y="3319083"/>
            <a:ext cx="271022" cy="217137"/>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B21128B1-2052-88E3-1FF1-27DC0CFC8353}"/>
              </a:ext>
            </a:extLst>
          </p:cNvPr>
          <p:cNvSpPr/>
          <p:nvPr/>
        </p:nvSpPr>
        <p:spPr>
          <a:xfrm>
            <a:off x="9124444" y="2726583"/>
            <a:ext cx="387558" cy="299273"/>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F5889BA-A3A0-9549-6ACA-46CF857BA473}"/>
              </a:ext>
            </a:extLst>
          </p:cNvPr>
          <p:cNvSpPr txBox="1"/>
          <p:nvPr/>
        </p:nvSpPr>
        <p:spPr>
          <a:xfrm>
            <a:off x="9512002" y="2718491"/>
            <a:ext cx="1514069" cy="369332"/>
          </a:xfrm>
          <a:prstGeom prst="rect">
            <a:avLst/>
          </a:prstGeom>
          <a:noFill/>
        </p:spPr>
        <p:txBody>
          <a:bodyPr wrap="none" rtlCol="0">
            <a:spAutoFit/>
          </a:bodyPr>
          <a:lstStyle/>
          <a:p>
            <a:r>
              <a:rPr lang="en-US" dirty="0"/>
              <a:t>Harmony Mall</a:t>
            </a:r>
          </a:p>
        </p:txBody>
      </p:sp>
      <p:sp>
        <p:nvSpPr>
          <p:cNvPr id="36" name="Star: 5 Points 35">
            <a:extLst>
              <a:ext uri="{FF2B5EF4-FFF2-40B4-BE49-F238E27FC236}">
                <a16:creationId xmlns:a16="http://schemas.microsoft.com/office/drawing/2014/main" id="{278B0011-C1C2-7ACA-ED77-49E94092FD76}"/>
              </a:ext>
            </a:extLst>
          </p:cNvPr>
          <p:cNvSpPr/>
          <p:nvPr/>
        </p:nvSpPr>
        <p:spPr>
          <a:xfrm>
            <a:off x="6511751" y="2713282"/>
            <a:ext cx="231948" cy="294645"/>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2F105F2F-4DE8-1916-D5B0-7BD6916B1B03}"/>
              </a:ext>
            </a:extLst>
          </p:cNvPr>
          <p:cNvSpPr/>
          <p:nvPr/>
        </p:nvSpPr>
        <p:spPr>
          <a:xfrm>
            <a:off x="6505335" y="3024256"/>
            <a:ext cx="238365" cy="217137"/>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F5D41537-7602-96F6-CB64-4820F28253C9}"/>
              </a:ext>
            </a:extLst>
          </p:cNvPr>
          <p:cNvSpPr/>
          <p:nvPr/>
        </p:nvSpPr>
        <p:spPr>
          <a:xfrm>
            <a:off x="9124444" y="3349130"/>
            <a:ext cx="427770" cy="37668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98B385-0E55-04D3-CB6A-59087AF1E1C9}"/>
              </a:ext>
            </a:extLst>
          </p:cNvPr>
          <p:cNvSpPr txBox="1"/>
          <p:nvPr/>
        </p:nvSpPr>
        <p:spPr>
          <a:xfrm>
            <a:off x="9546713" y="3411097"/>
            <a:ext cx="1180195" cy="369332"/>
          </a:xfrm>
          <a:prstGeom prst="rect">
            <a:avLst/>
          </a:prstGeom>
          <a:noFill/>
        </p:spPr>
        <p:txBody>
          <a:bodyPr wrap="none" rtlCol="0">
            <a:spAutoFit/>
          </a:bodyPr>
          <a:lstStyle/>
          <a:p>
            <a:r>
              <a:rPr lang="en-US" dirty="0"/>
              <a:t>Food Sales</a:t>
            </a:r>
          </a:p>
        </p:txBody>
      </p:sp>
      <p:sp>
        <p:nvSpPr>
          <p:cNvPr id="14" name="Rectangle 13">
            <a:extLst>
              <a:ext uri="{FF2B5EF4-FFF2-40B4-BE49-F238E27FC236}">
                <a16:creationId xmlns:a16="http://schemas.microsoft.com/office/drawing/2014/main" id="{9E4AA4FE-EA81-FBA3-061B-B4AD96BA0065}"/>
              </a:ext>
            </a:extLst>
          </p:cNvPr>
          <p:cNvSpPr/>
          <p:nvPr/>
        </p:nvSpPr>
        <p:spPr>
          <a:xfrm>
            <a:off x="7119257" y="2230137"/>
            <a:ext cx="491118" cy="2476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F86E1E2F-E6B4-6978-320F-8340D5C6E696}"/>
              </a:ext>
            </a:extLst>
          </p:cNvPr>
          <p:cNvSpPr/>
          <p:nvPr/>
        </p:nvSpPr>
        <p:spPr>
          <a:xfrm>
            <a:off x="7237372" y="2448506"/>
            <a:ext cx="273774" cy="29287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A0C5EF7-1D75-68D4-5A01-63FB45577D8A}"/>
              </a:ext>
            </a:extLst>
          </p:cNvPr>
          <p:cNvCxnSpPr>
            <a:cxnSpLocks/>
          </p:cNvCxnSpPr>
          <p:nvPr/>
        </p:nvCxnSpPr>
        <p:spPr>
          <a:xfrm>
            <a:off x="1197621" y="3285365"/>
            <a:ext cx="143127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D1B6917-FDC4-60A8-08C0-E16E21F8CCD2}"/>
              </a:ext>
            </a:extLst>
          </p:cNvPr>
          <p:cNvCxnSpPr>
            <a:cxnSpLocks/>
          </p:cNvCxnSpPr>
          <p:nvPr/>
        </p:nvCxnSpPr>
        <p:spPr>
          <a:xfrm>
            <a:off x="5907186" y="1390480"/>
            <a:ext cx="0" cy="7539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E466F0-9F23-F1D0-5D64-D82A3FB4212F}"/>
              </a:ext>
            </a:extLst>
          </p:cNvPr>
          <p:cNvSpPr txBox="1"/>
          <p:nvPr/>
        </p:nvSpPr>
        <p:spPr>
          <a:xfrm rot="16200000">
            <a:off x="-582104" y="3098314"/>
            <a:ext cx="3010183" cy="369332"/>
          </a:xfrm>
          <a:prstGeom prst="rect">
            <a:avLst/>
          </a:prstGeom>
          <a:noFill/>
        </p:spPr>
        <p:txBody>
          <a:bodyPr wrap="none" rtlCol="0">
            <a:spAutoFit/>
          </a:bodyPr>
          <a:lstStyle/>
          <a:p>
            <a:r>
              <a:rPr lang="en-US" dirty="0"/>
              <a:t>Entrance from hotel skybridge</a:t>
            </a:r>
          </a:p>
        </p:txBody>
      </p:sp>
      <p:cxnSp>
        <p:nvCxnSpPr>
          <p:cNvPr id="21" name="Straight Arrow Connector 20">
            <a:extLst>
              <a:ext uri="{FF2B5EF4-FFF2-40B4-BE49-F238E27FC236}">
                <a16:creationId xmlns:a16="http://schemas.microsoft.com/office/drawing/2014/main" id="{4A8C028F-3ABF-DB96-D09B-A962DC153B88}"/>
              </a:ext>
            </a:extLst>
          </p:cNvPr>
          <p:cNvCxnSpPr>
            <a:cxnSpLocks/>
          </p:cNvCxnSpPr>
          <p:nvPr/>
        </p:nvCxnSpPr>
        <p:spPr>
          <a:xfrm>
            <a:off x="3056029" y="1189660"/>
            <a:ext cx="26603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0CE918F-8069-5D76-2451-68CCDF5F8029}"/>
              </a:ext>
            </a:extLst>
          </p:cNvPr>
          <p:cNvCxnSpPr>
            <a:cxnSpLocks/>
          </p:cNvCxnSpPr>
          <p:nvPr/>
        </p:nvCxnSpPr>
        <p:spPr>
          <a:xfrm flipV="1">
            <a:off x="2582732" y="1388486"/>
            <a:ext cx="0" cy="15576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321A235-662C-0F39-49FB-AF385AF97E01}"/>
              </a:ext>
            </a:extLst>
          </p:cNvPr>
          <p:cNvCxnSpPr>
            <a:cxnSpLocks/>
          </p:cNvCxnSpPr>
          <p:nvPr/>
        </p:nvCxnSpPr>
        <p:spPr>
          <a:xfrm>
            <a:off x="5836274" y="2313771"/>
            <a:ext cx="140109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157D73D-E262-18A2-D4A9-DFE233FD4A06}"/>
              </a:ext>
            </a:extLst>
          </p:cNvPr>
          <p:cNvSpPr/>
          <p:nvPr/>
        </p:nvSpPr>
        <p:spPr>
          <a:xfrm>
            <a:off x="4386188" y="6237514"/>
            <a:ext cx="2373840" cy="364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question mark and a question mark&#10;&#10;Description automatically generated">
            <a:extLst>
              <a:ext uri="{FF2B5EF4-FFF2-40B4-BE49-F238E27FC236}">
                <a16:creationId xmlns:a16="http://schemas.microsoft.com/office/drawing/2014/main" id="{C18B6FB1-8B97-EC3A-CA8A-CFCF43557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036" y="5119210"/>
            <a:ext cx="2017285" cy="1482822"/>
          </a:xfrm>
          <a:prstGeom prst="rect">
            <a:avLst/>
          </a:prstGeom>
        </p:spPr>
      </p:pic>
    </p:spTree>
    <p:extLst>
      <p:ext uri="{BB962C8B-B14F-4D97-AF65-F5344CB8AC3E}">
        <p14:creationId xmlns:p14="http://schemas.microsoft.com/office/powerpoint/2010/main" val="321704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Activities</a:t>
            </a:r>
          </a:p>
        </p:txBody>
      </p:sp>
    </p:spTree>
    <p:extLst>
      <p:ext uri="{BB962C8B-B14F-4D97-AF65-F5344CB8AC3E}">
        <p14:creationId xmlns:p14="http://schemas.microsoft.com/office/powerpoint/2010/main" val="920180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18F9-D6BA-FA19-EDE1-8B8883AB4F64}"/>
              </a:ext>
            </a:extLst>
          </p:cNvPr>
          <p:cNvSpPr>
            <a:spLocks noGrp="1"/>
          </p:cNvSpPr>
          <p:nvPr>
            <p:ph type="title"/>
          </p:nvPr>
        </p:nvSpPr>
        <p:spPr>
          <a:xfrm>
            <a:off x="419749" y="365125"/>
            <a:ext cx="10515600" cy="1325563"/>
          </a:xfrm>
        </p:spPr>
        <p:txBody>
          <a:bodyPr/>
          <a:lstStyle/>
          <a:p>
            <a:r>
              <a:rPr lang="en-US" dirty="0"/>
              <a:t>Opening Session</a:t>
            </a:r>
          </a:p>
        </p:txBody>
      </p:sp>
      <p:pic>
        <p:nvPicPr>
          <p:cNvPr id="3" name="Picture 2" descr="A group of people singing&#10;&#10;Description automatically generated">
            <a:extLst>
              <a:ext uri="{FF2B5EF4-FFF2-40B4-BE49-F238E27FC236}">
                <a16:creationId xmlns:a16="http://schemas.microsoft.com/office/drawing/2014/main" id="{C10FCDB2-E0D6-7D67-D547-CA7979342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5" r="28710" b="-1"/>
          <a:stretch/>
        </p:blipFill>
        <p:spPr bwMode="auto">
          <a:xfrm>
            <a:off x="6706208" y="334129"/>
            <a:ext cx="4957558" cy="480576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D6B0951-6CBB-FD2D-2742-2B14AD579662}"/>
              </a:ext>
            </a:extLst>
          </p:cNvPr>
          <p:cNvSpPr>
            <a:spLocks noGrp="1"/>
          </p:cNvSpPr>
          <p:nvPr>
            <p:ph sz="half" idx="1"/>
          </p:nvPr>
        </p:nvSpPr>
        <p:spPr>
          <a:xfrm>
            <a:off x="580390" y="1659303"/>
            <a:ext cx="5097159" cy="4805768"/>
          </a:xfrm>
        </p:spPr>
        <p:txBody>
          <a:bodyPr vert="horz" lIns="91440" tIns="45720" rIns="91440" bIns="45720" rtlCol="0" anchor="ctr">
            <a:normAutofit lnSpcReduction="10000"/>
          </a:bodyPr>
          <a:lstStyle/>
          <a:p>
            <a:pPr>
              <a:spcBef>
                <a:spcPts val="0"/>
              </a:spcBef>
              <a:spcAft>
                <a:spcPts val="800"/>
              </a:spcAft>
            </a:pPr>
            <a:r>
              <a:rPr lang="en-US" sz="2400" dirty="0">
                <a:effectLst/>
              </a:rPr>
              <a:t>Annual membership meeting</a:t>
            </a:r>
          </a:p>
          <a:p>
            <a:pPr>
              <a:spcBef>
                <a:spcPts val="0"/>
              </a:spcBef>
              <a:spcAft>
                <a:spcPts val="800"/>
              </a:spcAft>
            </a:pPr>
            <a:r>
              <a:rPr lang="en-US" sz="2400" dirty="0">
                <a:effectLst/>
              </a:rPr>
              <a:t>Introduction of the new Board and Assistants</a:t>
            </a:r>
          </a:p>
          <a:p>
            <a:pPr>
              <a:spcBef>
                <a:spcPts val="0"/>
              </a:spcBef>
              <a:spcAft>
                <a:spcPts val="800"/>
              </a:spcAft>
            </a:pPr>
            <a:r>
              <a:rPr lang="en-US" sz="2400" dirty="0"/>
              <a:t>O</a:t>
            </a:r>
            <a:r>
              <a:rPr lang="en-US" sz="2400" dirty="0">
                <a:effectLst/>
              </a:rPr>
              <a:t>fficer installation</a:t>
            </a:r>
          </a:p>
          <a:p>
            <a:pPr>
              <a:spcBef>
                <a:spcPts val="0"/>
              </a:spcBef>
              <a:spcAft>
                <a:spcPts val="800"/>
              </a:spcAft>
            </a:pPr>
            <a:r>
              <a:rPr lang="en-US" sz="2400" dirty="0">
                <a:effectLst/>
              </a:rPr>
              <a:t>Awards</a:t>
            </a:r>
          </a:p>
          <a:p>
            <a:pPr>
              <a:spcBef>
                <a:spcPts val="0"/>
              </a:spcBef>
              <a:spcAft>
                <a:spcPts val="800"/>
              </a:spcAft>
            </a:pPr>
            <a:r>
              <a:rPr lang="en-US" sz="2400" dirty="0"/>
              <a:t>Special Guest:  </a:t>
            </a:r>
            <a:r>
              <a:rPr lang="en-US" sz="2400" dirty="0">
                <a:hlinkClick r:id="rId4"/>
              </a:rPr>
              <a:t>Grand Rapids Chorus</a:t>
            </a:r>
            <a:endParaRPr lang="en-US" sz="2400" dirty="0">
              <a:effectLst/>
            </a:endParaRPr>
          </a:p>
          <a:p>
            <a:pPr>
              <a:spcBef>
                <a:spcPts val="0"/>
              </a:spcBef>
              <a:spcAft>
                <a:spcPts val="800"/>
              </a:spcAft>
            </a:pPr>
            <a:r>
              <a:rPr lang="en-US" sz="2400" dirty="0"/>
              <a:t>Raffle</a:t>
            </a:r>
          </a:p>
          <a:p>
            <a:pPr lvl="1">
              <a:spcBef>
                <a:spcPts val="0"/>
              </a:spcBef>
              <a:spcAft>
                <a:spcPts val="800"/>
              </a:spcAft>
            </a:pPr>
            <a:r>
              <a:rPr lang="en-US" dirty="0">
                <a:effectLst/>
              </a:rPr>
              <a:t>Win a gift card for a FREE Night’s Stay! You MUST BE PRESENT to win.</a:t>
            </a:r>
            <a:endParaRPr lang="en-US" dirty="0"/>
          </a:p>
          <a:p>
            <a:pPr>
              <a:spcBef>
                <a:spcPts val="0"/>
              </a:spcBef>
              <a:spcAft>
                <a:spcPts val="800"/>
              </a:spcAft>
            </a:pPr>
            <a:r>
              <a:rPr lang="en-US" sz="2400" dirty="0">
                <a:effectLst/>
              </a:rPr>
              <a:t>Welcome Reception</a:t>
            </a:r>
          </a:p>
          <a:p>
            <a:pPr>
              <a:spcBef>
                <a:spcPts val="0"/>
              </a:spcBef>
              <a:spcAft>
                <a:spcPts val="800"/>
              </a:spcAft>
            </a:pPr>
            <a:r>
              <a:rPr lang="en-US" sz="2400" dirty="0">
                <a:effectLst/>
              </a:rPr>
              <a:t>Sing with the Queens</a:t>
            </a:r>
          </a:p>
          <a:p>
            <a:endParaRPr lang="en-US" sz="1900" dirty="0"/>
          </a:p>
        </p:txBody>
      </p:sp>
    </p:spTree>
    <p:extLst>
      <p:ext uri="{BB962C8B-B14F-4D97-AF65-F5344CB8AC3E}">
        <p14:creationId xmlns:p14="http://schemas.microsoft.com/office/powerpoint/2010/main" val="2488445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5E58-0BD6-6343-11B5-65B703838A1E}"/>
              </a:ext>
            </a:extLst>
          </p:cNvPr>
          <p:cNvSpPr>
            <a:spLocks noGrp="1"/>
          </p:cNvSpPr>
          <p:nvPr>
            <p:ph type="title"/>
          </p:nvPr>
        </p:nvSpPr>
        <p:spPr>
          <a:xfrm>
            <a:off x="1085526" y="4504530"/>
            <a:ext cx="10515600" cy="1325563"/>
          </a:xfrm>
        </p:spPr>
        <p:txBody>
          <a:bodyPr/>
          <a:lstStyle/>
          <a:p>
            <a:r>
              <a:rPr lang="en-US" dirty="0"/>
              <a:t>Parade of Champions</a:t>
            </a:r>
          </a:p>
        </p:txBody>
      </p:sp>
      <p:sp>
        <p:nvSpPr>
          <p:cNvPr id="3" name="Content Placeholder 5">
            <a:extLst>
              <a:ext uri="{FF2B5EF4-FFF2-40B4-BE49-F238E27FC236}">
                <a16:creationId xmlns:a16="http://schemas.microsoft.com/office/drawing/2014/main" id="{948C2C1E-155E-F408-4937-BF7DF3B8E923}"/>
              </a:ext>
            </a:extLst>
          </p:cNvPr>
          <p:cNvSpPr>
            <a:spLocks noGrp="1"/>
          </p:cNvSpPr>
          <p:nvPr>
            <p:ph idx="1"/>
          </p:nvPr>
        </p:nvSpPr>
        <p:spPr>
          <a:xfrm>
            <a:off x="1332852" y="853780"/>
            <a:ext cx="10020947" cy="2728198"/>
          </a:xfrm>
        </p:spPr>
        <p:txBody>
          <a:bodyPr anchor="t">
            <a:normAutofit/>
          </a:bodyPr>
          <a:lstStyle/>
          <a:p>
            <a:pPr marL="0" indent="0">
              <a:buNone/>
            </a:pPr>
            <a:r>
              <a:rPr lang="en-US" dirty="0">
                <a:effectLst/>
                <a:ea typeface="Calibri" panose="020F0502020204030204" pitchFamily="34" charset="0"/>
                <a:cs typeface="Times New Roman" panose="02020603050405020304" pitchFamily="18" charset="0"/>
              </a:rPr>
              <a:t>You’ll get to hear many of our past Quartet Champions sing some of your favorite songs as well as this year’s champion chorus and Quartet. </a:t>
            </a:r>
            <a:br>
              <a:rPr lang="en-US" dirty="0">
                <a:effectLst/>
                <a:ea typeface="Calibri" panose="020F0502020204030204" pitchFamily="34" charset="0"/>
                <a:cs typeface="Times New Roman" panose="02020603050405020304" pitchFamily="18" charset="0"/>
              </a:rPr>
            </a:br>
            <a:endParaRPr lang="en-US" dirty="0">
              <a:effectLst/>
              <a:ea typeface="Calibri" panose="020F0502020204030204" pitchFamily="34" charset="0"/>
              <a:cs typeface="Times New Roman" panose="02020603050405020304" pitchFamily="18" charset="0"/>
            </a:endParaRPr>
          </a:p>
          <a:p>
            <a:pPr marL="0" indent="0">
              <a:buNone/>
            </a:pPr>
            <a:r>
              <a:rPr lang="en-US" dirty="0">
                <a:effectLst/>
                <a:ea typeface="Calibri" panose="020F0502020204030204" pitchFamily="34" charset="0"/>
                <a:cs typeface="Times New Roman" panose="02020603050405020304" pitchFamily="18" charset="0"/>
              </a:rPr>
              <a:t>The cost to attend this event is included in your AEP. We will have a cash(less) bar available for drink purchases.</a:t>
            </a:r>
          </a:p>
          <a:p>
            <a:endParaRPr lang="en-US" sz="2000" dirty="0"/>
          </a:p>
        </p:txBody>
      </p:sp>
    </p:spTree>
    <p:extLst>
      <p:ext uri="{BB962C8B-B14F-4D97-AF65-F5344CB8AC3E}">
        <p14:creationId xmlns:p14="http://schemas.microsoft.com/office/powerpoint/2010/main" val="82332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68D4-AAEE-7BF9-A509-BFA6739C60B3}"/>
              </a:ext>
            </a:extLst>
          </p:cNvPr>
          <p:cNvSpPr>
            <a:spLocks noGrp="1"/>
          </p:cNvSpPr>
          <p:nvPr>
            <p:ph type="title"/>
          </p:nvPr>
        </p:nvSpPr>
        <p:spPr/>
        <p:txBody>
          <a:bodyPr/>
          <a:lstStyle/>
          <a:p>
            <a:r>
              <a:rPr lang="en-US" dirty="0"/>
              <a:t>Agenda</a:t>
            </a:r>
          </a:p>
        </p:txBody>
      </p:sp>
      <p:graphicFrame>
        <p:nvGraphicFramePr>
          <p:cNvPr id="3" name="Content Placeholder 3">
            <a:extLst>
              <a:ext uri="{FF2B5EF4-FFF2-40B4-BE49-F238E27FC236}">
                <a16:creationId xmlns:a16="http://schemas.microsoft.com/office/drawing/2014/main" id="{52B1E8E6-3E0F-F94F-B9BE-1D469EE4D534}"/>
              </a:ext>
            </a:extLst>
          </p:cNvPr>
          <p:cNvGraphicFramePr>
            <a:graphicFrameLocks/>
          </p:cNvGraphicFramePr>
          <p:nvPr>
            <p:extLst>
              <p:ext uri="{D42A27DB-BD31-4B8C-83A1-F6EECF244321}">
                <p14:modId xmlns:p14="http://schemas.microsoft.com/office/powerpoint/2010/main" val="3690511149"/>
              </p:ext>
            </p:extLst>
          </p:nvPr>
        </p:nvGraphicFramePr>
        <p:xfrm>
          <a:off x="1726311" y="1513551"/>
          <a:ext cx="5918184" cy="4979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598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68D4-AAEE-7BF9-A509-BFA6739C60B3}"/>
              </a:ext>
            </a:extLst>
          </p:cNvPr>
          <p:cNvSpPr>
            <a:spLocks noGrp="1"/>
          </p:cNvSpPr>
          <p:nvPr>
            <p:ph type="title"/>
          </p:nvPr>
        </p:nvSpPr>
        <p:spPr>
          <a:xfrm>
            <a:off x="838200" y="1203325"/>
            <a:ext cx="10515600" cy="1325563"/>
          </a:xfrm>
        </p:spPr>
        <p:txBody>
          <a:bodyPr/>
          <a:lstStyle/>
          <a:p>
            <a:r>
              <a:rPr lang="en-US" dirty="0"/>
              <a:t>Education Classes</a:t>
            </a:r>
          </a:p>
        </p:txBody>
      </p:sp>
      <p:graphicFrame>
        <p:nvGraphicFramePr>
          <p:cNvPr id="4" name="Content Placeholder 2">
            <a:extLst>
              <a:ext uri="{FF2B5EF4-FFF2-40B4-BE49-F238E27FC236}">
                <a16:creationId xmlns:a16="http://schemas.microsoft.com/office/drawing/2014/main" id="{D1271483-07C2-B850-4DCF-0C685FB53487}"/>
              </a:ext>
            </a:extLst>
          </p:cNvPr>
          <p:cNvGraphicFramePr>
            <a:graphicFrameLocks noGrp="1"/>
          </p:cNvGraphicFramePr>
          <p:nvPr>
            <p:ph idx="1"/>
            <p:extLst>
              <p:ext uri="{D42A27DB-BD31-4B8C-83A1-F6EECF244321}">
                <p14:modId xmlns:p14="http://schemas.microsoft.com/office/powerpoint/2010/main" val="765076404"/>
              </p:ext>
            </p:extLst>
          </p:nvPr>
        </p:nvGraphicFramePr>
        <p:xfrm>
          <a:off x="838200" y="2695302"/>
          <a:ext cx="10506456" cy="387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6198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2FC2-CF8C-E1AF-2D01-3753F3D924CD}"/>
              </a:ext>
            </a:extLst>
          </p:cNvPr>
          <p:cNvSpPr>
            <a:spLocks noGrp="1"/>
          </p:cNvSpPr>
          <p:nvPr>
            <p:ph type="title"/>
          </p:nvPr>
        </p:nvSpPr>
        <p:spPr/>
        <p:txBody>
          <a:bodyPr/>
          <a:lstStyle/>
          <a:p>
            <a:r>
              <a:rPr lang="en-US" dirty="0"/>
              <a:t>Saturday Dinner</a:t>
            </a:r>
          </a:p>
        </p:txBody>
      </p:sp>
      <p:sp>
        <p:nvSpPr>
          <p:cNvPr id="3" name="Content Placeholder 2">
            <a:extLst>
              <a:ext uri="{FF2B5EF4-FFF2-40B4-BE49-F238E27FC236}">
                <a16:creationId xmlns:a16="http://schemas.microsoft.com/office/drawing/2014/main" id="{0F70C8E9-982F-778C-20BC-16EACED2C8B8}"/>
              </a:ext>
            </a:extLst>
          </p:cNvPr>
          <p:cNvSpPr>
            <a:spLocks noGrp="1"/>
          </p:cNvSpPr>
          <p:nvPr>
            <p:ph sz="half" idx="1"/>
          </p:nvPr>
        </p:nvSpPr>
        <p:spPr>
          <a:xfrm>
            <a:off x="838199" y="1690688"/>
            <a:ext cx="4953257" cy="5167312"/>
          </a:xfrm>
        </p:spPr>
        <p:txBody>
          <a:bodyPr vert="horz" lIns="91440" tIns="45720" rIns="91440" bIns="45720" rtlCol="0" anchor="ctr">
            <a:normAutofit/>
          </a:bodyPr>
          <a:lstStyle/>
          <a:p>
            <a:pPr>
              <a:lnSpc>
                <a:spcPct val="110000"/>
              </a:lnSpc>
              <a:spcBef>
                <a:spcPts val="0"/>
              </a:spcBef>
              <a:spcAft>
                <a:spcPts val="800"/>
              </a:spcAft>
            </a:pPr>
            <a:r>
              <a:rPr lang="en-US" sz="2400" b="1" dirty="0">
                <a:effectLst/>
              </a:rPr>
              <a:t>Dinner buffet is $57.00 </a:t>
            </a:r>
          </a:p>
          <a:p>
            <a:pPr>
              <a:lnSpc>
                <a:spcPct val="110000"/>
              </a:lnSpc>
              <a:spcBef>
                <a:spcPts val="0"/>
              </a:spcBef>
              <a:spcAft>
                <a:spcPts val="800"/>
              </a:spcAft>
            </a:pPr>
            <a:r>
              <a:rPr lang="en-US" sz="2400" dirty="0">
                <a:effectLst/>
              </a:rPr>
              <a:t>Anyone who purchases a dinner ticket will get priority seating at the Showcase </a:t>
            </a:r>
          </a:p>
          <a:p>
            <a:pPr>
              <a:lnSpc>
                <a:spcPct val="110000"/>
              </a:lnSpc>
              <a:spcBef>
                <a:spcPts val="0"/>
              </a:spcBef>
            </a:pPr>
            <a:r>
              <a:rPr lang="en-US" sz="2400" dirty="0"/>
              <a:t>No </a:t>
            </a:r>
            <a:r>
              <a:rPr lang="en-US" sz="2400" dirty="0">
                <a:effectLst/>
              </a:rPr>
              <a:t>dinner ticket sales on-site.</a:t>
            </a:r>
          </a:p>
          <a:p>
            <a:pPr>
              <a:lnSpc>
                <a:spcPct val="110000"/>
              </a:lnSpc>
              <a:spcBef>
                <a:spcPts val="0"/>
              </a:spcBef>
            </a:pPr>
            <a:r>
              <a:rPr lang="en-US" sz="2400" dirty="0">
                <a:effectLst/>
              </a:rPr>
              <a:t>All guest tickets can be pre-ordered on the registration form</a:t>
            </a:r>
            <a:endParaRPr lang="en-US" sz="2400" dirty="0"/>
          </a:p>
          <a:p>
            <a:pPr>
              <a:lnSpc>
                <a:spcPct val="110000"/>
              </a:lnSpc>
              <a:spcBef>
                <a:spcPts val="0"/>
              </a:spcBef>
            </a:pPr>
            <a:r>
              <a:rPr lang="en-US" sz="2400" dirty="0">
                <a:effectLst/>
              </a:rPr>
              <a:t>Table assignments will be sent to choruses and they can determine who sits where</a:t>
            </a:r>
          </a:p>
          <a:p>
            <a:pPr>
              <a:lnSpc>
                <a:spcPct val="110000"/>
              </a:lnSpc>
              <a:spcBef>
                <a:spcPts val="0"/>
              </a:spcBef>
            </a:pPr>
            <a:r>
              <a:rPr lang="en-US" sz="2400" dirty="0">
                <a:effectLst/>
              </a:rPr>
              <a:t>Table assignments will be posted in the app and on the website</a:t>
            </a:r>
          </a:p>
          <a:p>
            <a:endParaRPr lang="en-US" sz="1600" dirty="0"/>
          </a:p>
        </p:txBody>
      </p:sp>
      <p:pic>
        <p:nvPicPr>
          <p:cNvPr id="4" name="Picture 2" descr="Cuisine Culinary Buffet Dinner Catering Dining Food Celebration Party  Concept. Group Of People In All You Can Eat Catering Buffet Food Indoor In  Luxury Restaurant With Meat And Vegetables. Stock Photo, Picture">
            <a:extLst>
              <a:ext uri="{FF2B5EF4-FFF2-40B4-BE49-F238E27FC236}">
                <a16:creationId xmlns:a16="http://schemas.microsoft.com/office/drawing/2014/main" id="{A916E8D7-2D1B-A976-9808-753193CC3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8" r="717" b="-1"/>
          <a:stretch/>
        </p:blipFill>
        <p:spPr bwMode="auto">
          <a:xfrm>
            <a:off x="6602023" y="365125"/>
            <a:ext cx="5150277" cy="371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80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7BCA-36D4-C4C0-1988-BF77E25A2C2B}"/>
              </a:ext>
            </a:extLst>
          </p:cNvPr>
          <p:cNvSpPr>
            <a:spLocks noGrp="1"/>
          </p:cNvSpPr>
          <p:nvPr>
            <p:ph type="title"/>
          </p:nvPr>
        </p:nvSpPr>
        <p:spPr>
          <a:xfrm>
            <a:off x="838200" y="1109044"/>
            <a:ext cx="10515600" cy="1325563"/>
          </a:xfrm>
        </p:spPr>
        <p:txBody>
          <a:bodyPr/>
          <a:lstStyle/>
          <a:p>
            <a:r>
              <a:rPr lang="en-US" dirty="0"/>
              <a:t>Saturday Showcase</a:t>
            </a:r>
          </a:p>
        </p:txBody>
      </p:sp>
      <p:sp>
        <p:nvSpPr>
          <p:cNvPr id="3" name="Content Placeholder 2">
            <a:extLst>
              <a:ext uri="{FF2B5EF4-FFF2-40B4-BE49-F238E27FC236}">
                <a16:creationId xmlns:a16="http://schemas.microsoft.com/office/drawing/2014/main" id="{7B0F3328-03FB-691C-D994-8247585F9B22}"/>
              </a:ext>
            </a:extLst>
          </p:cNvPr>
          <p:cNvSpPr>
            <a:spLocks noGrp="1"/>
          </p:cNvSpPr>
          <p:nvPr>
            <p:ph idx="1"/>
          </p:nvPr>
        </p:nvSpPr>
        <p:spPr>
          <a:xfrm>
            <a:off x="1351947" y="3212023"/>
            <a:ext cx="9713843" cy="2771871"/>
          </a:xfrm>
        </p:spPr>
        <p:txBody>
          <a:bodyPr>
            <a:normAutofit/>
          </a:bodyPr>
          <a:lstStyle/>
          <a:p>
            <a:pPr marL="0" indent="0">
              <a:buNone/>
            </a:pPr>
            <a:r>
              <a:rPr lang="en-US" sz="2400" dirty="0">
                <a:solidFill>
                  <a:schemeClr val="tx1">
                    <a:alpha val="80000"/>
                  </a:schemeClr>
                </a:solidFill>
                <a:effectLst/>
                <a:ea typeface="Calibri" panose="020F0502020204030204" pitchFamily="34" charset="0"/>
                <a:cs typeface="Times New Roman" panose="02020603050405020304" pitchFamily="18" charset="0"/>
              </a:rPr>
              <a:t>All members and guests are invited to the annual showcase event. </a:t>
            </a:r>
          </a:p>
          <a:p>
            <a:pPr marL="0" indent="0">
              <a:buNone/>
            </a:pPr>
            <a:r>
              <a:rPr lang="en-US" sz="2400" dirty="0">
                <a:solidFill>
                  <a:schemeClr val="tx1">
                    <a:alpha val="80000"/>
                  </a:schemeClr>
                </a:solidFill>
                <a:effectLst/>
                <a:ea typeface="Calibri" panose="020F0502020204030204" pitchFamily="34" charset="0"/>
                <a:cs typeface="Times New Roman" panose="02020603050405020304" pitchFamily="18" charset="0"/>
              </a:rPr>
              <a:t>It’s a great way to close out IC&amp;C as we recognize and hear from our top medalists. </a:t>
            </a:r>
          </a:p>
          <a:p>
            <a:pPr marL="0" indent="0">
              <a:buNone/>
            </a:pPr>
            <a:r>
              <a:rPr lang="en-US" sz="2400" dirty="0">
                <a:solidFill>
                  <a:schemeClr val="tx1">
                    <a:alpha val="80000"/>
                  </a:schemeClr>
                </a:solidFill>
                <a:effectLst/>
                <a:ea typeface="Calibri" panose="020F0502020204030204" pitchFamily="34" charset="0"/>
                <a:cs typeface="Times New Roman" panose="02020603050405020304" pitchFamily="18" charset="0"/>
              </a:rPr>
              <a:t>Anyone attending the dinner will have assigned seating to ensure they get the best seats.  </a:t>
            </a:r>
          </a:p>
          <a:p>
            <a:pPr marL="0" indent="0">
              <a:buNone/>
            </a:pPr>
            <a:r>
              <a:rPr lang="en-US" sz="2400" dirty="0">
                <a:solidFill>
                  <a:schemeClr val="tx1">
                    <a:alpha val="80000"/>
                  </a:schemeClr>
                </a:solidFill>
                <a:effectLst/>
                <a:ea typeface="Calibri" panose="020F0502020204030204" pitchFamily="34" charset="0"/>
                <a:cs typeface="Times New Roman" panose="02020603050405020304" pitchFamily="18" charset="0"/>
              </a:rPr>
              <a:t>For all others seating will be on a first come, first served basis. </a:t>
            </a:r>
          </a:p>
          <a:p>
            <a:endParaRPr lang="en-US" sz="2400" dirty="0">
              <a:solidFill>
                <a:schemeClr val="tx1">
                  <a:alpha val="80000"/>
                </a:schemeClr>
              </a:solidFill>
            </a:endParaRPr>
          </a:p>
        </p:txBody>
      </p:sp>
    </p:spTree>
    <p:extLst>
      <p:ext uri="{BB962C8B-B14F-4D97-AF65-F5344CB8AC3E}">
        <p14:creationId xmlns:p14="http://schemas.microsoft.com/office/powerpoint/2010/main" val="3798058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68D4-AAEE-7BF9-A509-BFA6739C60B3}"/>
              </a:ext>
            </a:extLst>
          </p:cNvPr>
          <p:cNvSpPr>
            <a:spLocks noGrp="1"/>
          </p:cNvSpPr>
          <p:nvPr>
            <p:ph type="title"/>
          </p:nvPr>
        </p:nvSpPr>
        <p:spPr/>
        <p:txBody>
          <a:bodyPr/>
          <a:lstStyle/>
          <a:p>
            <a:r>
              <a:rPr lang="en-US" dirty="0"/>
              <a:t>Local Dining</a:t>
            </a:r>
          </a:p>
        </p:txBody>
      </p:sp>
      <p:sp>
        <p:nvSpPr>
          <p:cNvPr id="21" name="Content Placeholder 20">
            <a:extLst>
              <a:ext uri="{FF2B5EF4-FFF2-40B4-BE49-F238E27FC236}">
                <a16:creationId xmlns:a16="http://schemas.microsoft.com/office/drawing/2014/main" id="{52EA5F84-4E38-A485-B556-1E933FDD40FF}"/>
              </a:ext>
            </a:extLst>
          </p:cNvPr>
          <p:cNvSpPr>
            <a:spLocks noGrp="1"/>
          </p:cNvSpPr>
          <p:nvPr>
            <p:ph idx="1"/>
          </p:nvPr>
        </p:nvSpPr>
        <p:spPr>
          <a:xfrm>
            <a:off x="1008682" y="1855733"/>
            <a:ext cx="9762640" cy="4351338"/>
          </a:xfrm>
        </p:spPr>
        <p:txBody>
          <a:bodyPr/>
          <a:lstStyle/>
          <a:p>
            <a:pPr fontAlgn="base">
              <a:lnSpc>
                <a:spcPct val="114000"/>
              </a:lnSpc>
              <a:spcBef>
                <a:spcPts val="0"/>
              </a:spcBef>
            </a:pPr>
            <a:r>
              <a:rPr lang="en-US" sz="2400" dirty="0">
                <a:effectLst/>
              </a:rPr>
              <a:t>There are food options at the hotel including a Starbucks and Kitchen Counter which serve breakfast.  </a:t>
            </a:r>
          </a:p>
          <a:p>
            <a:pPr lvl="1" fontAlgn="base">
              <a:lnSpc>
                <a:spcPct val="114000"/>
              </a:lnSpc>
              <a:spcBef>
                <a:spcPts val="0"/>
              </a:spcBef>
            </a:pPr>
            <a:r>
              <a:rPr lang="en-US" dirty="0">
                <a:effectLst/>
              </a:rPr>
              <a:t>Click </a:t>
            </a:r>
            <a:r>
              <a:rPr lang="en-US" u="sng" dirty="0">
                <a:effectLst/>
                <a:hlinkClick r:id="rId3"/>
              </a:rPr>
              <a:t>here</a:t>
            </a:r>
            <a:r>
              <a:rPr lang="en-US" dirty="0">
                <a:effectLst/>
              </a:rPr>
              <a:t> for the complete list. </a:t>
            </a:r>
          </a:p>
          <a:p>
            <a:pPr fontAlgn="base">
              <a:lnSpc>
                <a:spcPct val="114000"/>
              </a:lnSpc>
              <a:spcBef>
                <a:spcPts val="0"/>
              </a:spcBef>
            </a:pPr>
            <a:r>
              <a:rPr lang="en-US" sz="2400" dirty="0">
                <a:effectLst/>
              </a:rPr>
              <a:t>During the contest on Thursday and Friday we will offer food sales at the Convention Center.  </a:t>
            </a:r>
          </a:p>
          <a:p>
            <a:pPr fontAlgn="base">
              <a:lnSpc>
                <a:spcPct val="114000"/>
              </a:lnSpc>
              <a:spcBef>
                <a:spcPts val="0"/>
              </a:spcBef>
            </a:pPr>
            <a:r>
              <a:rPr lang="en-US" sz="2400" dirty="0">
                <a:effectLst/>
              </a:rPr>
              <a:t>Additionally, you can check our </a:t>
            </a:r>
            <a:r>
              <a:rPr lang="en-US" sz="2400" u="sng" dirty="0">
                <a:effectLst/>
                <a:hlinkClick r:id="rId4"/>
              </a:rPr>
              <a:t>microsite</a:t>
            </a:r>
            <a:r>
              <a:rPr lang="en-US" sz="2400" dirty="0">
                <a:effectLst/>
              </a:rPr>
              <a:t> for a list of local area restaurants; including those that can take large group reservations.</a:t>
            </a:r>
          </a:p>
          <a:p>
            <a:pPr fontAlgn="base">
              <a:lnSpc>
                <a:spcPct val="114000"/>
              </a:lnSpc>
              <a:spcBef>
                <a:spcPts val="0"/>
              </a:spcBef>
            </a:pPr>
            <a:r>
              <a:rPr lang="en-US" sz="2400" b="0" i="0" dirty="0">
                <a:effectLst/>
                <a:hlinkClick r:id="rId5"/>
              </a:rPr>
              <a:t>DASH</a:t>
            </a:r>
            <a:r>
              <a:rPr lang="en-US" sz="2400" b="0" i="0" dirty="0">
                <a:effectLst/>
              </a:rPr>
              <a:t>, is a free bus service that provides convenient connections to all parts of the core of downtown Grand Rapids.</a:t>
            </a:r>
            <a:endParaRPr lang="en-US" sz="2400" dirty="0"/>
          </a:p>
          <a:p>
            <a:endParaRPr lang="en-US" dirty="0"/>
          </a:p>
        </p:txBody>
      </p:sp>
    </p:spTree>
    <p:extLst>
      <p:ext uri="{BB962C8B-B14F-4D97-AF65-F5344CB8AC3E}">
        <p14:creationId xmlns:p14="http://schemas.microsoft.com/office/powerpoint/2010/main" val="70773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ight Triangle 820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TINA – The Tina Turner Musical tickets | Theatre Royal Sydney | Ticketek  Australia">
            <a:extLst>
              <a:ext uri="{FF2B5EF4-FFF2-40B4-BE49-F238E27FC236}">
                <a16:creationId xmlns:a16="http://schemas.microsoft.com/office/drawing/2014/main" id="{917F6A9A-DAA6-5C41-8008-312B4E0B5B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7" r="1" b="1"/>
          <a:stretch/>
        </p:blipFill>
        <p:spPr bwMode="auto">
          <a:xfrm>
            <a:off x="7544661" y="323519"/>
            <a:ext cx="4323899" cy="6212748"/>
          </a:xfrm>
          <a:custGeom>
            <a:avLst/>
            <a:gdLst/>
            <a:ahLst/>
            <a:cxnLst/>
            <a:rect l="l" t="t" r="r" b="b"/>
            <a:pathLst>
              <a:path w="4323899" h="6212748">
                <a:moveTo>
                  <a:pt x="0" y="0"/>
                </a:moveTo>
                <a:lnTo>
                  <a:pt x="4323899" y="0"/>
                </a:lnTo>
                <a:lnTo>
                  <a:pt x="4323899" y="2864954"/>
                </a:lnTo>
                <a:lnTo>
                  <a:pt x="880454"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51C89C42-AF83-451A-81EA-472844755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AAAFCD-EA25-5B60-4598-44D74BCEF695}"/>
              </a:ext>
            </a:extLst>
          </p:cNvPr>
          <p:cNvSpPr>
            <a:spLocks noGrp="1"/>
          </p:cNvSpPr>
          <p:nvPr>
            <p:ph type="title"/>
          </p:nvPr>
        </p:nvSpPr>
        <p:spPr>
          <a:xfrm>
            <a:off x="1123359" y="894175"/>
            <a:ext cx="5917521" cy="1597228"/>
          </a:xfrm>
        </p:spPr>
        <p:txBody>
          <a:bodyPr vert="horz" lIns="91440" tIns="45720" rIns="91440" bIns="45720" rtlCol="0" anchor="ctr">
            <a:normAutofit/>
          </a:bodyPr>
          <a:lstStyle/>
          <a:p>
            <a:r>
              <a:rPr lang="en-US" sz="5400" b="1" dirty="0"/>
              <a:t>Exclusive HI Opportunity</a:t>
            </a:r>
          </a:p>
        </p:txBody>
      </p:sp>
      <p:sp>
        <p:nvSpPr>
          <p:cNvPr id="3" name="Content Placeholder 2">
            <a:extLst>
              <a:ext uri="{FF2B5EF4-FFF2-40B4-BE49-F238E27FC236}">
                <a16:creationId xmlns:a16="http://schemas.microsoft.com/office/drawing/2014/main" id="{C7DF5127-51EF-DD82-9532-298B4AAD3221}"/>
              </a:ext>
            </a:extLst>
          </p:cNvPr>
          <p:cNvSpPr>
            <a:spLocks noGrp="1"/>
          </p:cNvSpPr>
          <p:nvPr>
            <p:ph sz="half" idx="1"/>
          </p:nvPr>
        </p:nvSpPr>
        <p:spPr>
          <a:xfrm>
            <a:off x="1123359" y="2597609"/>
            <a:ext cx="6097862" cy="3232879"/>
          </a:xfrm>
        </p:spPr>
        <p:txBody>
          <a:bodyPr vert="horz" lIns="91440" tIns="45720" rIns="91440" bIns="45720" rtlCol="0" anchor="t">
            <a:normAutofit/>
          </a:bodyPr>
          <a:lstStyle/>
          <a:p>
            <a:r>
              <a:rPr lang="en-US" sz="2000" b="0" i="0" dirty="0">
                <a:effectLst/>
              </a:rPr>
              <a:t>Harmony, Inc. will have access to a select number of tickets for the Tina Turner Musical show. </a:t>
            </a:r>
          </a:p>
          <a:p>
            <a:r>
              <a:rPr lang="en-US" sz="2000" dirty="0"/>
              <a:t>Includes </a:t>
            </a:r>
            <a:r>
              <a:rPr lang="en-US" sz="2000" b="0" i="0" dirty="0">
                <a:effectLst/>
              </a:rPr>
              <a:t>opportunity to participate in a Talk Back with the cast where you can ask questions!</a:t>
            </a:r>
          </a:p>
          <a:p>
            <a:r>
              <a:rPr lang="en-US" sz="2000" b="0" i="0" dirty="0">
                <a:effectLst/>
              </a:rPr>
              <a:t>November 7th – 7:30pm</a:t>
            </a:r>
          </a:p>
          <a:p>
            <a:r>
              <a:rPr lang="en-US" sz="2000" b="0" i="0" dirty="0">
                <a:effectLst/>
              </a:rPr>
              <a:t>$59.20 – Mezzanine</a:t>
            </a:r>
          </a:p>
          <a:p>
            <a:r>
              <a:rPr lang="en-US" sz="2000" b="0" i="0" dirty="0">
                <a:effectLst/>
              </a:rPr>
              <a:t>$30.00 – Balcony</a:t>
            </a:r>
          </a:p>
          <a:p>
            <a:endParaRPr lang="en-US" sz="1400" dirty="0"/>
          </a:p>
        </p:txBody>
      </p:sp>
      <p:sp>
        <p:nvSpPr>
          <p:cNvPr id="4" name="TextBox 3">
            <a:extLst>
              <a:ext uri="{FF2B5EF4-FFF2-40B4-BE49-F238E27FC236}">
                <a16:creationId xmlns:a16="http://schemas.microsoft.com/office/drawing/2014/main" id="{BA554FF8-8606-F1ED-A9E4-4EA15E66640B}"/>
              </a:ext>
            </a:extLst>
          </p:cNvPr>
          <p:cNvSpPr txBox="1"/>
          <p:nvPr/>
        </p:nvSpPr>
        <p:spPr>
          <a:xfrm>
            <a:off x="1194189" y="5730262"/>
            <a:ext cx="6098582" cy="369332"/>
          </a:xfrm>
          <a:prstGeom prst="rect">
            <a:avLst/>
          </a:prstGeom>
          <a:noFill/>
        </p:spPr>
        <p:txBody>
          <a:bodyPr wrap="square">
            <a:spAutoFit/>
          </a:bodyPr>
          <a:lstStyle/>
          <a:p>
            <a:r>
              <a:rPr lang="en-US" dirty="0">
                <a:hlinkClick r:id="rId3"/>
              </a:rPr>
              <a:t>Buy | Broadway Grand Rapids (ticketmaster.com)</a:t>
            </a:r>
            <a:endParaRPr lang="en-US" dirty="0"/>
          </a:p>
        </p:txBody>
      </p:sp>
      <p:pic>
        <p:nvPicPr>
          <p:cNvPr id="7" name="Picture 6" descr="A white circle with yellow and black text&#10;&#10;Description automatically generated">
            <a:extLst>
              <a:ext uri="{FF2B5EF4-FFF2-40B4-BE49-F238E27FC236}">
                <a16:creationId xmlns:a16="http://schemas.microsoft.com/office/drawing/2014/main" id="{955BBA8A-5D86-5F25-2F9D-0AFC16883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155" y="4998059"/>
            <a:ext cx="1639676" cy="1205257"/>
          </a:xfrm>
          <a:prstGeom prst="rect">
            <a:avLst/>
          </a:prstGeom>
        </p:spPr>
      </p:pic>
      <p:sp>
        <p:nvSpPr>
          <p:cNvPr id="5" name="TextBox 4">
            <a:extLst>
              <a:ext uri="{FF2B5EF4-FFF2-40B4-BE49-F238E27FC236}">
                <a16:creationId xmlns:a16="http://schemas.microsoft.com/office/drawing/2014/main" id="{DE233385-54F6-621A-E367-4276150C5F67}"/>
              </a:ext>
            </a:extLst>
          </p:cNvPr>
          <p:cNvSpPr txBox="1"/>
          <p:nvPr/>
        </p:nvSpPr>
        <p:spPr>
          <a:xfrm>
            <a:off x="1194189" y="5240486"/>
            <a:ext cx="2234153" cy="369332"/>
          </a:xfrm>
          <a:prstGeom prst="rect">
            <a:avLst/>
          </a:prstGeom>
          <a:solidFill>
            <a:srgbClr val="FFC000"/>
          </a:solidFill>
        </p:spPr>
        <p:txBody>
          <a:bodyPr wrap="square" rtlCol="0">
            <a:spAutoFit/>
          </a:bodyPr>
          <a:lstStyle/>
          <a:p>
            <a:pPr algn="ctr"/>
            <a:r>
              <a:rPr lang="en-US" b="1" dirty="0"/>
              <a:t>Deadline is Sept 7</a:t>
            </a:r>
          </a:p>
        </p:txBody>
      </p:sp>
    </p:spTree>
    <p:extLst>
      <p:ext uri="{BB962C8B-B14F-4D97-AF65-F5344CB8AC3E}">
        <p14:creationId xmlns:p14="http://schemas.microsoft.com/office/powerpoint/2010/main" val="2092747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en Zone – Zen Therapy Music, Deep Meditation, Natural Recovery, Zen Track,  Relaxing Zen Music Ensemble - Qobuz">
            <a:extLst>
              <a:ext uri="{FF2B5EF4-FFF2-40B4-BE49-F238E27FC236}">
                <a16:creationId xmlns:a16="http://schemas.microsoft.com/office/drawing/2014/main" id="{44D91E76-2DD8-075B-46D2-2F4D79214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0" r="5684"/>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034" name="Freeform: Shape 103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BF3D37E6-A4AE-5CAE-818E-354A0601ACA0}"/>
              </a:ext>
            </a:extLst>
          </p:cNvPr>
          <p:cNvSpPr txBox="1"/>
          <p:nvPr/>
        </p:nvSpPr>
        <p:spPr>
          <a:xfrm>
            <a:off x="6981826" y="3146400"/>
            <a:ext cx="4391024" cy="2682000"/>
          </a:xfrm>
          <a:prstGeom prst="rect">
            <a:avLst/>
          </a:prstGeom>
        </p:spPr>
        <p:txBody>
          <a:bodyPr vert="horz" lIns="91440" tIns="45720" rIns="91440" bIns="45720" rtlCol="0">
            <a:normAutofit/>
          </a:bodyPr>
          <a:lstStyle/>
          <a:p>
            <a:pPr>
              <a:lnSpc>
                <a:spcPct val="90000"/>
              </a:lnSpc>
              <a:spcAft>
                <a:spcPts val="600"/>
              </a:spcAft>
            </a:pPr>
            <a:r>
              <a:rPr lang="en-US" sz="2400" b="1" dirty="0">
                <a:solidFill>
                  <a:schemeClr val="bg1">
                    <a:alpha val="80000"/>
                  </a:schemeClr>
                </a:solidFill>
              </a:rPr>
              <a:t>Stop by the Center Concourse Show Office on the second floor of the hotel for a quiet place to relax, or to get away from the noise and fast pace of the convention. </a:t>
            </a:r>
          </a:p>
        </p:txBody>
      </p:sp>
      <p:sp>
        <p:nvSpPr>
          <p:cNvPr id="7" name="TextBox 6">
            <a:extLst>
              <a:ext uri="{FF2B5EF4-FFF2-40B4-BE49-F238E27FC236}">
                <a16:creationId xmlns:a16="http://schemas.microsoft.com/office/drawing/2014/main" id="{95551964-C008-1B6F-48C9-915D0072FC4B}"/>
              </a:ext>
            </a:extLst>
          </p:cNvPr>
          <p:cNvSpPr txBox="1"/>
          <p:nvPr/>
        </p:nvSpPr>
        <p:spPr>
          <a:xfrm>
            <a:off x="6368432" y="6244750"/>
            <a:ext cx="5737253" cy="338554"/>
          </a:xfrm>
          <a:prstGeom prst="rect">
            <a:avLst/>
          </a:prstGeom>
          <a:noFill/>
        </p:spPr>
        <p:txBody>
          <a:bodyPr wrap="square" rtlCol="0">
            <a:spAutoFit/>
          </a:bodyPr>
          <a:lstStyle/>
          <a:p>
            <a:pPr algn="ctr">
              <a:spcAft>
                <a:spcPts val="600"/>
              </a:spcAft>
            </a:pPr>
            <a: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t>Sponsored by the Equity and Diversity Committee</a:t>
            </a:r>
            <a:endParaRPr lang="en-US" sz="1600" b="1">
              <a:solidFill>
                <a:schemeClr val="bg1"/>
              </a:solidFill>
            </a:endParaRPr>
          </a:p>
        </p:txBody>
      </p:sp>
      <p:pic>
        <p:nvPicPr>
          <p:cNvPr id="4" name="Picture 3" descr="A white circle with yellow and black text&#10;&#10;Description automatically generated">
            <a:extLst>
              <a:ext uri="{FF2B5EF4-FFF2-40B4-BE49-F238E27FC236}">
                <a16:creationId xmlns:a16="http://schemas.microsoft.com/office/drawing/2014/main" id="{C143B2C5-5538-2EE2-5939-0DC3A2ACF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501" y="274696"/>
            <a:ext cx="1903416" cy="1399121"/>
          </a:xfrm>
          <a:prstGeom prst="rect">
            <a:avLst/>
          </a:prstGeom>
        </p:spPr>
      </p:pic>
    </p:spTree>
    <p:extLst>
      <p:ext uri="{BB962C8B-B14F-4D97-AF65-F5344CB8AC3E}">
        <p14:creationId xmlns:p14="http://schemas.microsoft.com/office/powerpoint/2010/main" val="1187184708"/>
      </p:ext>
    </p:extLst>
  </p:cSld>
  <p:clrMapOvr>
    <a:masterClrMapping/>
  </p:clrMapOvr>
  <p:transition spd="med" advClick="0" advTm="10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647E9-7DA9-F58C-31F4-48523289EDBC}"/>
              </a:ext>
            </a:extLst>
          </p:cNvPr>
          <p:cNvSpPr/>
          <p:nvPr/>
        </p:nvSpPr>
        <p:spPr>
          <a:xfrm>
            <a:off x="5381204" y="0"/>
            <a:ext cx="6810796" cy="6858000"/>
          </a:xfrm>
          <a:prstGeom prst="rect">
            <a:avLst/>
          </a:prstGeom>
          <a:solidFill>
            <a:srgbClr val="090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nstant Download Printable Selfie Station Party Sign image 1">
            <a:extLst>
              <a:ext uri="{FF2B5EF4-FFF2-40B4-BE49-F238E27FC236}">
                <a16:creationId xmlns:a16="http://schemas.microsoft.com/office/drawing/2014/main" id="{F91714AE-2399-08AE-E90B-53BCD1A76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3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A08C4F-6814-BAB1-5B9A-B1E0A95D6C9E}"/>
              </a:ext>
            </a:extLst>
          </p:cNvPr>
          <p:cNvSpPr txBox="1"/>
          <p:nvPr/>
        </p:nvSpPr>
        <p:spPr>
          <a:xfrm>
            <a:off x="6215793" y="510052"/>
            <a:ext cx="5243639" cy="4708981"/>
          </a:xfrm>
          <a:prstGeom prst="rect">
            <a:avLst/>
          </a:prstGeom>
          <a:noFill/>
        </p:spPr>
        <p:txBody>
          <a:bodyPr wrap="square" rtlCol="0">
            <a:spAutoFit/>
          </a:bodyPr>
          <a:lstStyle/>
          <a:p>
            <a:pPr algn="ctr"/>
            <a:r>
              <a:rPr lang="en-US" sz="6000" dirty="0">
                <a:solidFill>
                  <a:schemeClr val="bg1"/>
                </a:solidFill>
              </a:rPr>
              <a:t>THE SELFIE STATION WILL BE LOCATED IN THE SECCHIA LOBBY</a:t>
            </a:r>
          </a:p>
        </p:txBody>
      </p:sp>
      <p:pic>
        <p:nvPicPr>
          <p:cNvPr id="5" name="Picture 4" descr="A white circle with yellow and black text&#10;&#10;Description automatically generated">
            <a:extLst>
              <a:ext uri="{FF2B5EF4-FFF2-40B4-BE49-F238E27FC236}">
                <a16:creationId xmlns:a16="http://schemas.microsoft.com/office/drawing/2014/main" id="{C6A36738-F726-37B6-A964-0AF0E9272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5986" y="5093335"/>
            <a:ext cx="2090700" cy="1536786"/>
          </a:xfrm>
          <a:prstGeom prst="rect">
            <a:avLst/>
          </a:prstGeom>
        </p:spPr>
      </p:pic>
    </p:spTree>
    <p:extLst>
      <p:ext uri="{BB962C8B-B14F-4D97-AF65-F5344CB8AC3E}">
        <p14:creationId xmlns:p14="http://schemas.microsoft.com/office/powerpoint/2010/main" val="2902464206"/>
      </p:ext>
    </p:extLst>
  </p:cSld>
  <p:clrMapOvr>
    <a:masterClrMapping/>
  </p:clrMapOvr>
  <p:transition spd="med" advClick="0" advTm="10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8" name="Rectangle 514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50" name="Arc 514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A221EE-B2C2-ACD6-0E6F-4850EFE70415}"/>
              </a:ext>
            </a:extLst>
          </p:cNvPr>
          <p:cNvSpPr>
            <a:spLocks noGrp="1"/>
          </p:cNvSpPr>
          <p:nvPr>
            <p:ph type="title"/>
          </p:nvPr>
        </p:nvSpPr>
        <p:spPr>
          <a:xfrm>
            <a:off x="5894962" y="882448"/>
            <a:ext cx="5458838" cy="1325563"/>
          </a:xfrm>
        </p:spPr>
        <p:txBody>
          <a:bodyPr>
            <a:normAutofit/>
          </a:bodyPr>
          <a:lstStyle/>
          <a:p>
            <a:r>
              <a:rPr lang="en-US" dirty="0"/>
              <a:t>Giving Back to the Community	</a:t>
            </a:r>
          </a:p>
        </p:txBody>
      </p:sp>
      <p:sp>
        <p:nvSpPr>
          <p:cNvPr id="5152" name="Freeform: Shape 515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4" name="Picture 4" descr="Travel Toiletries Kit 12 Pieces TSA Compliant Sizes Carry On Men Women Go  Bag | eBay">
            <a:extLst>
              <a:ext uri="{FF2B5EF4-FFF2-40B4-BE49-F238E27FC236}">
                <a16:creationId xmlns:a16="http://schemas.microsoft.com/office/drawing/2014/main" id="{A46C520C-23FB-A4BA-5259-EF5C2E17C6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74" b="1"/>
          <a:stretch/>
        </p:blipFill>
        <p:spPr bwMode="auto">
          <a:xfrm>
            <a:off x="703182" y="1500092"/>
            <a:ext cx="4777381" cy="368807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C05C0EF-2D13-28E0-BDCC-656E0D5CE4B0}"/>
              </a:ext>
            </a:extLst>
          </p:cNvPr>
          <p:cNvSpPr>
            <a:spLocks noGrp="1"/>
          </p:cNvSpPr>
          <p:nvPr>
            <p:ph idx="1"/>
          </p:nvPr>
        </p:nvSpPr>
        <p:spPr>
          <a:xfrm>
            <a:off x="5894962" y="2387398"/>
            <a:ext cx="5458838" cy="4192520"/>
          </a:xfrm>
        </p:spPr>
        <p:txBody>
          <a:bodyPr>
            <a:normAutofit fontScale="92500" lnSpcReduction="20000"/>
          </a:bodyPr>
          <a:lstStyle/>
          <a:p>
            <a:pPr marL="0" indent="0">
              <a:buNone/>
            </a:pPr>
            <a:r>
              <a:rPr lang="en-US" dirty="0"/>
              <a:t>Bring any of the below (new) items to donate to the local women’s resource center</a:t>
            </a:r>
          </a:p>
          <a:p>
            <a:pPr marL="0" indent="0">
              <a:buNone/>
            </a:pPr>
            <a:r>
              <a:rPr lang="en-US" sz="2400" dirty="0"/>
              <a:t>Shampoo / Conditioner</a:t>
            </a:r>
          </a:p>
          <a:p>
            <a:pPr marL="0" indent="0">
              <a:buNone/>
            </a:pPr>
            <a:r>
              <a:rPr lang="en-US" sz="2400" dirty="0"/>
              <a:t>Razors</a:t>
            </a:r>
          </a:p>
          <a:p>
            <a:pPr marL="0" indent="0">
              <a:buNone/>
            </a:pPr>
            <a:r>
              <a:rPr lang="en-US" sz="2400" dirty="0"/>
              <a:t>Bar soap</a:t>
            </a:r>
          </a:p>
          <a:p>
            <a:pPr marL="0" indent="0">
              <a:buNone/>
            </a:pPr>
            <a:r>
              <a:rPr lang="en-US" sz="2400" dirty="0"/>
              <a:t>Toothpaste</a:t>
            </a:r>
          </a:p>
          <a:p>
            <a:pPr marL="0" indent="0">
              <a:buNone/>
            </a:pPr>
            <a:r>
              <a:rPr lang="en-US" sz="2400" dirty="0"/>
              <a:t>Facewash</a:t>
            </a:r>
          </a:p>
          <a:p>
            <a:pPr marL="0" indent="0">
              <a:buNone/>
            </a:pPr>
            <a:r>
              <a:rPr lang="en-US" sz="2400" dirty="0"/>
              <a:t>Makeup remover wipes</a:t>
            </a:r>
          </a:p>
          <a:p>
            <a:pPr marL="0" indent="0">
              <a:buNone/>
            </a:pPr>
            <a:r>
              <a:rPr lang="en-US" sz="2400" dirty="0"/>
              <a:t>Face moisturizer</a:t>
            </a:r>
          </a:p>
          <a:p>
            <a:pPr marL="0" indent="0">
              <a:buNone/>
            </a:pPr>
            <a:r>
              <a:rPr lang="en-US" sz="2400" dirty="0"/>
              <a:t>Body and hand lotion</a:t>
            </a:r>
          </a:p>
          <a:p>
            <a:endParaRPr lang="en-US" dirty="0"/>
          </a:p>
        </p:txBody>
      </p:sp>
      <p:sp>
        <p:nvSpPr>
          <p:cNvPr id="4" name="AutoShape 2" descr="Travel Toiletries Kit 12 Pieces TSA Compliant Sizes Carry On Men Women Go  Bag | eBay">
            <a:extLst>
              <a:ext uri="{FF2B5EF4-FFF2-40B4-BE49-F238E27FC236}">
                <a16:creationId xmlns:a16="http://schemas.microsoft.com/office/drawing/2014/main" id="{24183822-93E6-85A9-3570-B1E5A0AD5F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4BCB0CB-42A1-9EBB-61C3-32DCBBE51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4054" y="4991094"/>
            <a:ext cx="2224145" cy="1634875"/>
          </a:xfrm>
          <a:prstGeom prst="rect">
            <a:avLst/>
          </a:prstGeom>
        </p:spPr>
      </p:pic>
    </p:spTree>
    <p:extLst>
      <p:ext uri="{BB962C8B-B14F-4D97-AF65-F5344CB8AC3E}">
        <p14:creationId xmlns:p14="http://schemas.microsoft.com/office/powerpoint/2010/main" val="222126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Volunteer</a:t>
            </a:r>
          </a:p>
        </p:txBody>
      </p:sp>
    </p:spTree>
    <p:extLst>
      <p:ext uri="{BB962C8B-B14F-4D97-AF65-F5344CB8AC3E}">
        <p14:creationId xmlns:p14="http://schemas.microsoft.com/office/powerpoint/2010/main" val="2050818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43298-4865-949B-ACC8-D98769B0E9F0}"/>
              </a:ext>
            </a:extLst>
          </p:cNvPr>
          <p:cNvSpPr>
            <a:spLocks noGrp="1"/>
          </p:cNvSpPr>
          <p:nvPr>
            <p:ph type="title"/>
          </p:nvPr>
        </p:nvSpPr>
        <p:spPr>
          <a:xfrm>
            <a:off x="7129220" y="345741"/>
            <a:ext cx="5062780" cy="627656"/>
          </a:xfrm>
        </p:spPr>
        <p:txBody>
          <a:bodyPr>
            <a:normAutofit fontScale="90000"/>
          </a:bodyPr>
          <a:lstStyle/>
          <a:p>
            <a:r>
              <a:rPr lang="en-US" sz="4000" dirty="0"/>
              <a:t>Volunteering</a:t>
            </a:r>
          </a:p>
        </p:txBody>
      </p:sp>
      <p:pic>
        <p:nvPicPr>
          <p:cNvPr id="14" name="Picture 4" descr="One in a crowd">
            <a:extLst>
              <a:ext uri="{FF2B5EF4-FFF2-40B4-BE49-F238E27FC236}">
                <a16:creationId xmlns:a16="http://schemas.microsoft.com/office/drawing/2014/main" id="{72A4A44B-8692-8CF6-CC89-8D364EC87F31}"/>
              </a:ext>
            </a:extLst>
          </p:cNvPr>
          <p:cNvPicPr>
            <a:picLocks noChangeAspect="1"/>
          </p:cNvPicPr>
          <p:nvPr/>
        </p:nvPicPr>
        <p:blipFill rotWithShape="1">
          <a:blip r:embed="rId2"/>
          <a:srcRect l="16167" r="7976"/>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F70E3A4B-5FC5-FDD4-D11E-607147638B29}"/>
              </a:ext>
            </a:extLst>
          </p:cNvPr>
          <p:cNvSpPr>
            <a:spLocks noGrp="1"/>
          </p:cNvSpPr>
          <p:nvPr>
            <p:ph idx="1"/>
          </p:nvPr>
        </p:nvSpPr>
        <p:spPr>
          <a:xfrm>
            <a:off x="7287872" y="1557619"/>
            <a:ext cx="4379115" cy="3742762"/>
          </a:xfrm>
        </p:spPr>
        <p:txBody>
          <a:bodyPr>
            <a:noAutofit/>
          </a:bodyPr>
          <a:lstStyle/>
          <a:p>
            <a:pPr marL="0" marR="0" lvl="0" indent="0">
              <a:lnSpc>
                <a:spcPct val="114000"/>
              </a:lnSpc>
              <a:spcBef>
                <a:spcPts val="0"/>
              </a:spcBef>
              <a:spcAft>
                <a:spcPts val="0"/>
              </a:spcAft>
              <a:buNone/>
              <a:tabLst>
                <a:tab pos="457200" algn="l"/>
              </a:tabLst>
            </a:pPr>
            <a:r>
              <a:rPr lang="en-US" sz="1800" dirty="0">
                <a:solidFill>
                  <a:srgbClr val="222222"/>
                </a:solidFill>
                <a:effectLst/>
                <a:ea typeface="Times New Roman" panose="02020603050405020304" pitchFamily="18" charset="0"/>
              </a:rPr>
              <a:t>Meet new people, see contestants preparing themselves for the stage as they go through the pattern, and get a different perspective on the convention.</a:t>
            </a:r>
          </a:p>
          <a:p>
            <a:pPr marL="0" marR="0" lvl="0" indent="0">
              <a:lnSpc>
                <a:spcPct val="114000"/>
              </a:lnSpc>
              <a:spcBef>
                <a:spcPts val="0"/>
              </a:spcBef>
              <a:spcAft>
                <a:spcPts val="0"/>
              </a:spcAft>
              <a:buNone/>
              <a:tabLst>
                <a:tab pos="457200" algn="l"/>
              </a:tabLst>
            </a:pPr>
            <a:endParaRPr lang="en-US" sz="1800" dirty="0">
              <a:solidFill>
                <a:srgbClr val="222222"/>
              </a:solidFill>
              <a:effectLst/>
              <a:ea typeface="Times New Roman" panose="02020603050405020304" pitchFamily="18" charset="0"/>
            </a:endParaRPr>
          </a:p>
          <a:p>
            <a:pPr>
              <a:lnSpc>
                <a:spcPct val="114000"/>
              </a:lnSpc>
              <a:spcBef>
                <a:spcPts val="0"/>
              </a:spcBef>
              <a:tabLst>
                <a:tab pos="457200" algn="l"/>
              </a:tabLst>
            </a:pPr>
            <a:r>
              <a:rPr lang="en-US" sz="1800" dirty="0">
                <a:solidFill>
                  <a:srgbClr val="222222"/>
                </a:solidFill>
                <a:effectLst/>
                <a:ea typeface="Times New Roman" panose="02020603050405020304" pitchFamily="18" charset="0"/>
              </a:rPr>
              <a:t>Click on the </a:t>
            </a:r>
            <a:r>
              <a:rPr lang="en-US" sz="1800" dirty="0">
                <a:solidFill>
                  <a:srgbClr val="222222"/>
                </a:solidFill>
                <a:effectLst/>
                <a:ea typeface="Times New Roman" panose="02020603050405020304" pitchFamily="18" charset="0"/>
                <a:hlinkClick r:id="rId3"/>
              </a:rPr>
              <a:t>link</a:t>
            </a:r>
            <a:endParaRPr lang="en-US" sz="1800" dirty="0">
              <a:solidFill>
                <a:srgbClr val="222222"/>
              </a:solidFill>
              <a:effectLst/>
              <a:ea typeface="Times New Roman" panose="02020603050405020304" pitchFamily="18" charset="0"/>
            </a:endParaRPr>
          </a:p>
          <a:p>
            <a:pPr>
              <a:lnSpc>
                <a:spcPct val="114000"/>
              </a:lnSpc>
              <a:spcBef>
                <a:spcPts val="0"/>
              </a:spcBef>
              <a:tabLst>
                <a:tab pos="457200" algn="l"/>
              </a:tabLst>
            </a:pPr>
            <a:r>
              <a:rPr lang="en-US" sz="1800" dirty="0">
                <a:solidFill>
                  <a:srgbClr val="222222"/>
                </a:solidFill>
                <a:effectLst/>
                <a:ea typeface="Times New Roman" panose="02020603050405020304" pitchFamily="18" charset="0"/>
              </a:rPr>
              <a:t>Browse through the many volunteer opportunities. </a:t>
            </a:r>
          </a:p>
          <a:p>
            <a:pPr>
              <a:lnSpc>
                <a:spcPct val="114000"/>
              </a:lnSpc>
              <a:spcBef>
                <a:spcPts val="0"/>
              </a:spcBef>
              <a:tabLst>
                <a:tab pos="457200" algn="l"/>
              </a:tabLst>
            </a:pPr>
            <a:r>
              <a:rPr lang="en-US" sz="1800" dirty="0">
                <a:solidFill>
                  <a:srgbClr val="222222"/>
                </a:solidFill>
                <a:effectLst/>
                <a:ea typeface="Times New Roman" panose="02020603050405020304" pitchFamily="18" charset="0"/>
              </a:rPr>
              <a:t>Find a job that interests you and fits with your schedule,</a:t>
            </a:r>
          </a:p>
          <a:p>
            <a:pPr marL="0" marR="0" lvl="0" indent="0">
              <a:lnSpc>
                <a:spcPct val="114000"/>
              </a:lnSpc>
              <a:spcBef>
                <a:spcPts val="0"/>
              </a:spcBef>
              <a:spcAft>
                <a:spcPts val="0"/>
              </a:spcAft>
              <a:buNone/>
              <a:tabLst>
                <a:tab pos="457200" algn="l"/>
              </a:tabLst>
            </a:pPr>
            <a:endParaRPr lang="en-US" sz="1600" dirty="0">
              <a:solidFill>
                <a:srgbClr val="222222"/>
              </a:solidFill>
              <a:ea typeface="Times New Roman" panose="02020603050405020304" pitchFamily="18" charset="0"/>
            </a:endParaRPr>
          </a:p>
        </p:txBody>
      </p:sp>
      <p:cxnSp>
        <p:nvCxnSpPr>
          <p:cNvPr id="4" name="Straight Connector 3">
            <a:extLst>
              <a:ext uri="{FF2B5EF4-FFF2-40B4-BE49-F238E27FC236}">
                <a16:creationId xmlns:a16="http://schemas.microsoft.com/office/drawing/2014/main" id="{73B30B87-016C-4C0B-8E6E-EB93DEA217A5}"/>
              </a:ext>
            </a:extLst>
          </p:cNvPr>
          <p:cNvCxnSpPr>
            <a:cxnSpLocks/>
          </p:cNvCxnSpPr>
          <p:nvPr/>
        </p:nvCxnSpPr>
        <p:spPr>
          <a:xfrm>
            <a:off x="7287872" y="1154082"/>
            <a:ext cx="381304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225AF7A-7C50-5127-8FD5-3B8EBE6C7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3717" y="5223430"/>
            <a:ext cx="2064751" cy="1517712"/>
          </a:xfrm>
          <a:prstGeom prst="rect">
            <a:avLst/>
          </a:prstGeom>
        </p:spPr>
      </p:pic>
    </p:spTree>
    <p:extLst>
      <p:ext uri="{BB962C8B-B14F-4D97-AF65-F5344CB8AC3E}">
        <p14:creationId xmlns:p14="http://schemas.microsoft.com/office/powerpoint/2010/main" val="297982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Logistics</a:t>
            </a:r>
          </a:p>
        </p:txBody>
      </p:sp>
    </p:spTree>
    <p:extLst>
      <p:ext uri="{BB962C8B-B14F-4D97-AF65-F5344CB8AC3E}">
        <p14:creationId xmlns:p14="http://schemas.microsoft.com/office/powerpoint/2010/main" val="2932623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43298-4865-949B-ACC8-D98769B0E9F0}"/>
              </a:ext>
            </a:extLst>
          </p:cNvPr>
          <p:cNvSpPr>
            <a:spLocks noGrp="1"/>
          </p:cNvSpPr>
          <p:nvPr>
            <p:ph type="title"/>
          </p:nvPr>
        </p:nvSpPr>
        <p:spPr>
          <a:xfrm>
            <a:off x="433953" y="345741"/>
            <a:ext cx="11758047" cy="627656"/>
          </a:xfrm>
        </p:spPr>
        <p:txBody>
          <a:bodyPr>
            <a:normAutofit fontScale="90000"/>
          </a:bodyPr>
          <a:lstStyle/>
          <a:p>
            <a:r>
              <a:rPr lang="en-US" sz="4000" dirty="0"/>
              <a:t>Volunteer Opportunities	</a:t>
            </a:r>
          </a:p>
        </p:txBody>
      </p:sp>
      <p:sp>
        <p:nvSpPr>
          <p:cNvPr id="3" name="Content Placeholder 2">
            <a:extLst>
              <a:ext uri="{FF2B5EF4-FFF2-40B4-BE49-F238E27FC236}">
                <a16:creationId xmlns:a16="http://schemas.microsoft.com/office/drawing/2014/main" id="{F70E3A4B-5FC5-FDD4-D11E-607147638B29}"/>
              </a:ext>
            </a:extLst>
          </p:cNvPr>
          <p:cNvSpPr>
            <a:spLocks noGrp="1"/>
          </p:cNvSpPr>
          <p:nvPr>
            <p:ph idx="1"/>
          </p:nvPr>
        </p:nvSpPr>
        <p:spPr>
          <a:xfrm>
            <a:off x="592603" y="1326451"/>
            <a:ext cx="5126271" cy="3742762"/>
          </a:xfrm>
        </p:spPr>
        <p:txBody>
          <a:bodyPr>
            <a:noAutofit/>
          </a:bodyPr>
          <a:lstStyle/>
          <a:p>
            <a:pPr marL="0" marR="0" indent="0">
              <a:spcBef>
                <a:spcPts val="0"/>
              </a:spcBef>
              <a:spcAft>
                <a:spcPts val="0"/>
              </a:spcAft>
              <a:buNone/>
            </a:pPr>
            <a:r>
              <a:rPr lang="en-US" sz="15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Personal Belongings Monitor</a:t>
            </a: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a:effectLst/>
                <a:latin typeface="Calibri" panose="020F0502020204030204" pitchFamily="34" charset="0"/>
                <a:ea typeface="Calibri" panose="020F0502020204030204" pitchFamily="34" charset="0"/>
              </a:rPr>
              <a:t>Watch over and transport </a:t>
            </a:r>
            <a:r>
              <a:rPr lang="en-US" sz="1800" dirty="0">
                <a:effectLst/>
                <a:latin typeface="Calibri" panose="020F0502020204030204" pitchFamily="34" charset="0"/>
                <a:ea typeface="Calibri" panose="020F0502020204030204" pitchFamily="34" charset="0"/>
              </a:rPr>
              <a:t>contestants’ belongings while they are performing. You will be backstage and able to see the contestants on the jumbo screen.</a:t>
            </a:r>
            <a:br>
              <a:rPr lang="en-U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indent="0">
              <a:lnSpc>
                <a:spcPct val="107000"/>
              </a:lnSpc>
              <a:spcBef>
                <a:spcPts val="0"/>
              </a:spcBef>
              <a:spcAft>
                <a:spcPts val="800"/>
              </a:spcAft>
              <a:buNone/>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Door Monitors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Open and close the doors into the contest hall so the contest flows smoothly and there are no disruptions during a performance. You may take turns sitting inside and outside the contest hall with the other monitors, so you’ll see part of the contest. </a:t>
            </a:r>
          </a:p>
          <a:p>
            <a:pPr marL="0" marR="0" indent="0">
              <a:lnSpc>
                <a:spcPct val="107000"/>
              </a:lnSpc>
              <a:spcBef>
                <a:spcPts val="0"/>
              </a:spcBef>
              <a:spcAft>
                <a:spcPts val="800"/>
              </a:spcAft>
              <a:buNone/>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Stage Door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Man the doors to/from the stage. You’ll be backstage and able to see the contestants perform on the jumbo screen.</a:t>
            </a:r>
          </a:p>
          <a:p>
            <a:pPr marL="0" marR="0" indent="0">
              <a:lnSpc>
                <a:spcPct val="107000"/>
              </a:lnSpc>
              <a:spcBef>
                <a:spcPts val="0"/>
              </a:spcBef>
              <a:spcAft>
                <a:spcPts val="800"/>
              </a:spcAft>
              <a:buNone/>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Warm-up Room Monitor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Greet incoming contestants. Keep track of the time allotted to each contestant and give them a 2-minute warning before it’s time to move to the stage. </a:t>
            </a:r>
          </a:p>
          <a:p>
            <a:pPr marL="0" marR="0" lvl="0" indent="0">
              <a:lnSpc>
                <a:spcPct val="114000"/>
              </a:lnSpc>
              <a:spcBef>
                <a:spcPts val="0"/>
              </a:spcBef>
              <a:spcAft>
                <a:spcPts val="0"/>
              </a:spcAft>
              <a:buNone/>
              <a:tabLst>
                <a:tab pos="457200" algn="l"/>
              </a:tabLst>
            </a:pPr>
            <a:endParaRPr lang="en-US" sz="1200" dirty="0">
              <a:solidFill>
                <a:srgbClr val="222222"/>
              </a:solidFill>
              <a:ea typeface="Times New Roman" panose="02020603050405020304" pitchFamily="18" charset="0"/>
            </a:endParaRPr>
          </a:p>
        </p:txBody>
      </p:sp>
      <p:cxnSp>
        <p:nvCxnSpPr>
          <p:cNvPr id="4" name="Straight Connector 3">
            <a:extLst>
              <a:ext uri="{FF2B5EF4-FFF2-40B4-BE49-F238E27FC236}">
                <a16:creationId xmlns:a16="http://schemas.microsoft.com/office/drawing/2014/main" id="{73B30B87-016C-4C0B-8E6E-EB93DEA217A5}"/>
              </a:ext>
            </a:extLst>
          </p:cNvPr>
          <p:cNvCxnSpPr>
            <a:cxnSpLocks/>
          </p:cNvCxnSpPr>
          <p:nvPr/>
        </p:nvCxnSpPr>
        <p:spPr>
          <a:xfrm>
            <a:off x="592604" y="1138584"/>
            <a:ext cx="381304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872CF3-16A8-89DC-52DC-28315D3BA26B}"/>
              </a:ext>
            </a:extLst>
          </p:cNvPr>
          <p:cNvSpPr txBox="1"/>
          <p:nvPr/>
        </p:nvSpPr>
        <p:spPr>
          <a:xfrm>
            <a:off x="6307813" y="2216260"/>
            <a:ext cx="5439905" cy="4336059"/>
          </a:xfrm>
          <a:prstGeom prst="rect">
            <a:avLst/>
          </a:prstGeom>
          <a:noFill/>
        </p:spPr>
        <p:txBody>
          <a:bodyPr wrap="square" rtlCol="0">
            <a:spAutoFit/>
          </a:bodyPr>
          <a:lstStyle/>
          <a:p>
            <a:pPr marL="0" marR="0">
              <a:lnSpc>
                <a:spcPct val="107000"/>
              </a:lnSpc>
              <a:spcBef>
                <a:spcPts val="0"/>
              </a:spcBef>
              <a:spcAft>
                <a:spcPts val="800"/>
              </a:spcAft>
            </a:pPr>
            <a:r>
              <a:rPr lang="en-US" sz="18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Seat Counter</a:t>
            </a: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the Opening Ceremony, stick around the ballroom and help the Registration Manager number the VIP seats. You’ll be done in under 30 minutes.</a:t>
            </a:r>
          </a:p>
          <a:p>
            <a:pPr marL="0" marR="0">
              <a:lnSpc>
                <a:spcPct val="107000"/>
              </a:lnSpc>
              <a:spcBef>
                <a:spcPts val="0"/>
              </a:spcBef>
              <a:spcAft>
                <a:spcPts val="800"/>
              </a:spcAft>
            </a:pPr>
            <a:r>
              <a:rPr lang="en-US" sz="18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Room Lottery</a:t>
            </a: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Distribute room draw lottery tickets to members attending the Opening Ceremonies. Half-hour job.</a:t>
            </a:r>
          </a:p>
          <a:p>
            <a:pPr marL="0" marR="0">
              <a:lnSpc>
                <a:spcPct val="107000"/>
              </a:lnSpc>
              <a:spcBef>
                <a:spcPts val="0"/>
              </a:spcBef>
              <a:spcAft>
                <a:spcPts val="800"/>
              </a:spcAft>
            </a:pPr>
            <a:r>
              <a:rPr lang="en-US" sz="18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Showcase Dinner Assistant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Direct members to their tables at the Saturday night banquet.  Half-hour job. </a:t>
            </a:r>
          </a:p>
          <a:p>
            <a:pPr marL="0" marR="0">
              <a:lnSpc>
                <a:spcPct val="107000"/>
              </a:lnSpc>
              <a:spcBef>
                <a:spcPts val="0"/>
              </a:spcBef>
              <a:spcAft>
                <a:spcPts val="800"/>
              </a:spcAft>
            </a:pPr>
            <a:r>
              <a:rPr lang="en-US" sz="1800" b="1"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 Classes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Attend an education class, introduce the presenter, and take a head count. Done in an hour and you get to attend an awesome class.</a:t>
            </a:r>
          </a:p>
          <a:p>
            <a:endParaRPr lang="en-US" dirty="0"/>
          </a:p>
        </p:txBody>
      </p:sp>
      <p:pic>
        <p:nvPicPr>
          <p:cNvPr id="6" name="Picture 5">
            <a:extLst>
              <a:ext uri="{FF2B5EF4-FFF2-40B4-BE49-F238E27FC236}">
                <a16:creationId xmlns:a16="http://schemas.microsoft.com/office/drawing/2014/main" id="{CE7B6C05-0B42-5D35-2541-4836479B9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588" y="291027"/>
            <a:ext cx="2040488" cy="1499877"/>
          </a:xfrm>
          <a:prstGeom prst="rect">
            <a:avLst/>
          </a:prstGeom>
        </p:spPr>
      </p:pic>
    </p:spTree>
    <p:extLst>
      <p:ext uri="{BB962C8B-B14F-4D97-AF65-F5344CB8AC3E}">
        <p14:creationId xmlns:p14="http://schemas.microsoft.com/office/powerpoint/2010/main" val="87840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979F-5D17-A7D5-BA07-FC875D451F91}"/>
              </a:ext>
            </a:extLst>
          </p:cNvPr>
          <p:cNvSpPr>
            <a:spLocks noGrp="1"/>
          </p:cNvSpPr>
          <p:nvPr>
            <p:ph type="title"/>
          </p:nvPr>
        </p:nvSpPr>
        <p:spPr>
          <a:xfrm>
            <a:off x="676275" y="2766218"/>
            <a:ext cx="10515600" cy="1325563"/>
          </a:xfrm>
        </p:spPr>
        <p:txBody>
          <a:bodyPr>
            <a:normAutofit/>
          </a:bodyPr>
          <a:lstStyle/>
          <a:p>
            <a:r>
              <a:rPr lang="en-US" sz="6000" b="1" dirty="0"/>
              <a:t>IC&amp;C Resources</a:t>
            </a:r>
          </a:p>
        </p:txBody>
      </p:sp>
    </p:spTree>
    <p:extLst>
      <p:ext uri="{BB962C8B-B14F-4D97-AF65-F5344CB8AC3E}">
        <p14:creationId xmlns:p14="http://schemas.microsoft.com/office/powerpoint/2010/main" val="1799701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Raising Their Hands">
            <a:extLst>
              <a:ext uri="{FF2B5EF4-FFF2-40B4-BE49-F238E27FC236}">
                <a16:creationId xmlns:a16="http://schemas.microsoft.com/office/drawing/2014/main" id="{A2EC95D7-919C-E657-1194-61B708FC69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10" r="1" b="7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CDDD27-C31C-82F3-2540-F2110956FDA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Questions	</a:t>
            </a:r>
          </a:p>
        </p:txBody>
      </p:sp>
      <p:pic>
        <p:nvPicPr>
          <p:cNvPr id="3" name="Picture 2">
            <a:extLst>
              <a:ext uri="{FF2B5EF4-FFF2-40B4-BE49-F238E27FC236}">
                <a16:creationId xmlns:a16="http://schemas.microsoft.com/office/drawing/2014/main" id="{E577C42E-DD97-1F39-2EA1-2C145FF15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93" y="325550"/>
            <a:ext cx="2214242" cy="1627596"/>
          </a:xfrm>
          <a:prstGeom prst="rect">
            <a:avLst/>
          </a:prstGeom>
        </p:spPr>
      </p:pic>
    </p:spTree>
    <p:extLst>
      <p:ext uri="{BB962C8B-B14F-4D97-AF65-F5344CB8AC3E}">
        <p14:creationId xmlns:p14="http://schemas.microsoft.com/office/powerpoint/2010/main" val="274128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Red marker and calendar">
            <a:extLst>
              <a:ext uri="{FF2B5EF4-FFF2-40B4-BE49-F238E27FC236}">
                <a16:creationId xmlns:a16="http://schemas.microsoft.com/office/drawing/2014/main" id="{D139EC81-B5ED-8805-099E-BECA6BAE8A7E}"/>
              </a:ext>
            </a:extLst>
          </p:cNvPr>
          <p:cNvPicPr>
            <a:picLocks noChangeAspect="1"/>
          </p:cNvPicPr>
          <p:nvPr/>
        </p:nvPicPr>
        <p:blipFill rotWithShape="1">
          <a:blip r:embed="rId3"/>
          <a:srcRect l="27276" r="14039" b="-1"/>
          <a:stretch/>
        </p:blipFill>
        <p:spPr>
          <a:xfrm>
            <a:off x="0" y="-75769"/>
            <a:ext cx="6096000" cy="6933769"/>
          </a:xfrm>
          <a:prstGeom prst="rect">
            <a:avLst/>
          </a:prstGeom>
        </p:spPr>
      </p:pic>
      <p:sp>
        <p:nvSpPr>
          <p:cNvPr id="4" name="TextBox 3">
            <a:extLst>
              <a:ext uri="{FF2B5EF4-FFF2-40B4-BE49-F238E27FC236}">
                <a16:creationId xmlns:a16="http://schemas.microsoft.com/office/drawing/2014/main" id="{C76E8118-035A-20D9-E834-8E19202764FE}"/>
              </a:ext>
            </a:extLst>
          </p:cNvPr>
          <p:cNvSpPr txBox="1"/>
          <p:nvPr/>
        </p:nvSpPr>
        <p:spPr>
          <a:xfrm>
            <a:off x="6419850" y="216779"/>
            <a:ext cx="5751484" cy="6536446"/>
          </a:xfrm>
          <a:prstGeom prst="rect">
            <a:avLst/>
          </a:prstGeom>
        </p:spPr>
        <p:txBody>
          <a:bodyPr vert="horz" lIns="91440" tIns="45720" rIns="91440" bIns="45720" rtlCol="0">
            <a:noAutofit/>
          </a:bodyPr>
          <a:lstStyle/>
          <a:p>
            <a:pPr>
              <a:lnSpc>
                <a:spcPct val="90000"/>
              </a:lnSpc>
              <a:spcAft>
                <a:spcPts val="600"/>
              </a:spcAft>
            </a:pPr>
            <a:r>
              <a:rPr lang="en-US" sz="2400" b="1" i="0" dirty="0">
                <a:effectLst/>
              </a:rPr>
              <a:t>DEADLINES</a:t>
            </a:r>
          </a:p>
          <a:p>
            <a:pPr marL="285750" indent="-285750">
              <a:lnSpc>
                <a:spcPct val="90000"/>
              </a:lnSpc>
              <a:spcAft>
                <a:spcPts val="600"/>
              </a:spcAft>
              <a:buFont typeface="Arial" panose="020B0604020202020204" pitchFamily="34" charset="0"/>
              <a:buChar char="•"/>
            </a:pPr>
            <a:r>
              <a:rPr lang="en-US" sz="2000" b="0" i="0" dirty="0">
                <a:effectLst/>
              </a:rPr>
              <a:t>September 1</a:t>
            </a:r>
          </a:p>
          <a:p>
            <a:pPr marL="742950" lvl="1" indent="-285750">
              <a:lnSpc>
                <a:spcPct val="90000"/>
              </a:lnSpc>
              <a:spcAft>
                <a:spcPts val="600"/>
              </a:spcAft>
              <a:buFont typeface="Arial" panose="020B0604020202020204" pitchFamily="34" charset="0"/>
              <a:buChar char="•"/>
            </a:pPr>
            <a:r>
              <a:rPr lang="en-US" sz="2000" b="0" i="0" dirty="0">
                <a:effectLst/>
              </a:rPr>
              <a:t>End of early bird AEP </a:t>
            </a:r>
            <a:r>
              <a:rPr lang="en-US" sz="2000" dirty="0"/>
              <a:t>pricing</a:t>
            </a:r>
          </a:p>
          <a:p>
            <a:pPr marL="742950" lvl="1" indent="-285750">
              <a:lnSpc>
                <a:spcPct val="90000"/>
              </a:lnSpc>
              <a:spcAft>
                <a:spcPts val="600"/>
              </a:spcAft>
              <a:buFont typeface="Arial" panose="020B0604020202020204" pitchFamily="34" charset="0"/>
              <a:buChar char="•"/>
            </a:pPr>
            <a:r>
              <a:rPr lang="en-US" sz="2000" b="0" i="0" dirty="0">
                <a:effectLst/>
              </a:rPr>
              <a:t>Last day for contest entry (</a:t>
            </a:r>
            <a:r>
              <a:rPr lang="en-US" sz="2000" b="1" i="0" dirty="0">
                <a:effectLst/>
              </a:rPr>
              <a:t>$5 per performer late fee applies)</a:t>
            </a:r>
          </a:p>
          <a:p>
            <a:pPr marL="285750" indent="-285750">
              <a:lnSpc>
                <a:spcPct val="90000"/>
              </a:lnSpc>
              <a:spcAft>
                <a:spcPts val="600"/>
              </a:spcAft>
              <a:buFont typeface="Arial" panose="020B0604020202020204" pitchFamily="34" charset="0"/>
              <a:buChar char="•"/>
            </a:pPr>
            <a:r>
              <a:rPr lang="en-US" sz="2000" dirty="0"/>
              <a:t>September 11</a:t>
            </a:r>
          </a:p>
          <a:p>
            <a:pPr marL="742950" lvl="1" indent="-285750">
              <a:lnSpc>
                <a:spcPct val="90000"/>
              </a:lnSpc>
              <a:spcAft>
                <a:spcPts val="600"/>
              </a:spcAft>
              <a:buFont typeface="Arial" panose="020B0604020202020204" pitchFamily="34" charset="0"/>
              <a:buChar char="•"/>
            </a:pPr>
            <a:r>
              <a:rPr lang="en-US" sz="2000" b="0" i="0" dirty="0">
                <a:effectLst/>
              </a:rPr>
              <a:t>Live Draw for order of appearance</a:t>
            </a:r>
          </a:p>
          <a:p>
            <a:pPr marL="285750" indent="-285750">
              <a:lnSpc>
                <a:spcPct val="90000"/>
              </a:lnSpc>
              <a:spcAft>
                <a:spcPts val="600"/>
              </a:spcAft>
              <a:buFont typeface="Arial" panose="020B0604020202020204" pitchFamily="34" charset="0"/>
              <a:buChar char="•"/>
            </a:pPr>
            <a:r>
              <a:rPr lang="en-US" sz="2000" dirty="0"/>
              <a:t>September 30</a:t>
            </a:r>
          </a:p>
          <a:p>
            <a:pPr marL="742950" lvl="1" indent="-285750">
              <a:lnSpc>
                <a:spcPct val="90000"/>
              </a:lnSpc>
              <a:spcAft>
                <a:spcPts val="600"/>
              </a:spcAft>
              <a:buFont typeface="Arial" panose="020B0604020202020204" pitchFamily="34" charset="0"/>
              <a:buChar char="•"/>
            </a:pPr>
            <a:r>
              <a:rPr lang="en-US" sz="2000" b="0" i="0" dirty="0">
                <a:effectLst/>
              </a:rPr>
              <a:t>Dinner Registrations</a:t>
            </a:r>
          </a:p>
          <a:p>
            <a:pPr marL="285750" indent="-285750">
              <a:lnSpc>
                <a:spcPct val="90000"/>
              </a:lnSpc>
              <a:spcAft>
                <a:spcPts val="600"/>
              </a:spcAft>
              <a:buFont typeface="Arial" panose="020B0604020202020204" pitchFamily="34" charset="0"/>
              <a:buChar char="•"/>
            </a:pPr>
            <a:r>
              <a:rPr lang="en-US" sz="2000" dirty="0"/>
              <a:t>October 1</a:t>
            </a:r>
          </a:p>
          <a:p>
            <a:pPr marL="742950" lvl="1" indent="-285750">
              <a:lnSpc>
                <a:spcPct val="90000"/>
              </a:lnSpc>
              <a:spcAft>
                <a:spcPts val="600"/>
              </a:spcAft>
              <a:buFont typeface="Arial" panose="020B0604020202020204" pitchFamily="34" charset="0"/>
              <a:buChar char="•"/>
            </a:pPr>
            <a:r>
              <a:rPr lang="en-US" sz="2000" b="0" i="0" dirty="0">
                <a:effectLst/>
              </a:rPr>
              <a:t>Big Screen Ads</a:t>
            </a:r>
            <a:endParaRPr lang="en-US" sz="2000" dirty="0"/>
          </a:p>
          <a:p>
            <a:pPr marL="285750" indent="-285750">
              <a:lnSpc>
                <a:spcPct val="90000"/>
              </a:lnSpc>
              <a:spcAft>
                <a:spcPts val="600"/>
              </a:spcAft>
              <a:buFont typeface="Arial" panose="020B0604020202020204" pitchFamily="34" charset="0"/>
              <a:buChar char="•"/>
            </a:pPr>
            <a:r>
              <a:rPr lang="en-US" sz="2000" dirty="0"/>
              <a:t>October 13</a:t>
            </a:r>
          </a:p>
          <a:p>
            <a:pPr marL="742950" lvl="1" indent="-285750">
              <a:lnSpc>
                <a:spcPct val="90000"/>
              </a:lnSpc>
              <a:spcAft>
                <a:spcPts val="600"/>
              </a:spcAft>
              <a:buFont typeface="Arial" panose="020B0604020202020204" pitchFamily="34" charset="0"/>
              <a:buChar char="•"/>
            </a:pPr>
            <a:r>
              <a:rPr lang="en-US" sz="2000" b="0" i="0" dirty="0">
                <a:effectLst/>
              </a:rPr>
              <a:t>Hotel Room Reservations</a:t>
            </a:r>
          </a:p>
          <a:p>
            <a:pPr marL="285750" indent="-285750">
              <a:lnSpc>
                <a:spcPct val="90000"/>
              </a:lnSpc>
              <a:spcAft>
                <a:spcPts val="600"/>
              </a:spcAft>
              <a:buFont typeface="Arial" panose="020B0604020202020204" pitchFamily="34" charset="0"/>
              <a:buChar char="•"/>
            </a:pPr>
            <a:r>
              <a:rPr lang="en-US" sz="2000" dirty="0"/>
              <a:t>November 3</a:t>
            </a:r>
          </a:p>
          <a:p>
            <a:pPr marL="742950" lvl="1" indent="-285750">
              <a:lnSpc>
                <a:spcPct val="90000"/>
              </a:lnSpc>
              <a:spcAft>
                <a:spcPts val="600"/>
              </a:spcAft>
              <a:buFont typeface="Arial" panose="020B0604020202020204" pitchFamily="34" charset="0"/>
              <a:buChar char="•"/>
            </a:pPr>
            <a:r>
              <a:rPr lang="en-US" sz="2000" b="0" i="0" dirty="0">
                <a:effectLst/>
              </a:rPr>
              <a:t>Online Registration (you may still purchase AEPs and tickets at the door)</a:t>
            </a:r>
            <a:br>
              <a:rPr lang="en-US" sz="2000" dirty="0"/>
            </a:br>
            <a:endParaRPr lang="en-US" sz="2000" dirty="0"/>
          </a:p>
        </p:txBody>
      </p:sp>
    </p:spTree>
    <p:extLst>
      <p:ext uri="{BB962C8B-B14F-4D97-AF65-F5344CB8AC3E}">
        <p14:creationId xmlns:p14="http://schemas.microsoft.com/office/powerpoint/2010/main" val="498944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355001F-40C2-02C9-0EE3-FE266C3A2DD1}"/>
              </a:ext>
            </a:extLst>
          </p:cNvPr>
          <p:cNvSpPr>
            <a:spLocks noGrp="1"/>
          </p:cNvSpPr>
          <p:nvPr>
            <p:ph type="title"/>
          </p:nvPr>
        </p:nvSpPr>
        <p:spPr>
          <a:xfrm>
            <a:off x="838200" y="365125"/>
            <a:ext cx="10515600" cy="1325563"/>
          </a:xfrm>
        </p:spPr>
        <p:txBody>
          <a:bodyPr/>
          <a:lstStyle/>
          <a:p>
            <a:r>
              <a:rPr lang="en-US" dirty="0"/>
              <a:t>IC&amp;C Agenda Overview</a:t>
            </a:r>
          </a:p>
        </p:txBody>
      </p:sp>
      <p:sp>
        <p:nvSpPr>
          <p:cNvPr id="4" name="Content Placeholder 5">
            <a:extLst>
              <a:ext uri="{FF2B5EF4-FFF2-40B4-BE49-F238E27FC236}">
                <a16:creationId xmlns:a16="http://schemas.microsoft.com/office/drawing/2014/main" id="{A4838C83-448F-A8C1-7C59-42DF057E0DB4}"/>
              </a:ext>
            </a:extLst>
          </p:cNvPr>
          <p:cNvSpPr>
            <a:spLocks noGrp="1"/>
          </p:cNvSpPr>
          <p:nvPr>
            <p:ph sz="half" idx="1"/>
          </p:nvPr>
        </p:nvSpPr>
        <p:spPr>
          <a:xfrm>
            <a:off x="552450" y="1731051"/>
            <a:ext cx="7097486" cy="4351338"/>
          </a:xfrm>
        </p:spPr>
        <p:txBody>
          <a:bodyPr/>
          <a:lstStyle/>
          <a:p>
            <a:pPr marR="0" indent="0">
              <a:lnSpc>
                <a:spcPct val="115000"/>
              </a:lnSpc>
              <a:spcBef>
                <a:spcPts val="0"/>
              </a:spcBef>
              <a:spcAft>
                <a:spcPts val="10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Wednesday, November 8</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2:00 pm - Registration opens</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5:00 pm – Contestant Stage Viewing</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7:30 pm - Opening Ceremonies</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9:00 pm – Welcome Reception &amp; Singing with the Queens</a:t>
            </a:r>
          </a:p>
          <a:p>
            <a:pPr marR="0" indent="0">
              <a:lnSpc>
                <a:spcPct val="115000"/>
              </a:lnSpc>
              <a:spcBef>
                <a:spcPts val="0"/>
              </a:spcBef>
              <a:spcAft>
                <a:spcPts val="10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15000"/>
              </a:lnSpc>
              <a:spcBef>
                <a:spcPts val="0"/>
              </a:spcBef>
              <a:spcAft>
                <a:spcPts val="1000"/>
              </a:spcAft>
              <a:buNone/>
            </a:pPr>
            <a:r>
              <a:rPr lang="en-US" sz="2000" b="1" dirty="0">
                <a:effectLst/>
                <a:latin typeface="Calibri" panose="020F0502020204030204" pitchFamily="34" charset="0"/>
                <a:ea typeface="Calibri" panose="020F0502020204030204" pitchFamily="34" charset="0"/>
                <a:cs typeface="Calibri" panose="020F0502020204030204" pitchFamily="34" charset="0"/>
              </a:rPr>
              <a:t>Thursday, November 9</a:t>
            </a:r>
            <a:br>
              <a:rPr lang="en-US" sz="2000" b="1"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8:30 am – Education classes</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2000" dirty="0">
                <a:effectLst/>
                <a:latin typeface="Calibri" panose="020F0502020204030204" pitchFamily="34" charset="0"/>
                <a:ea typeface="Calibri" panose="020F0502020204030204" pitchFamily="34" charset="0"/>
                <a:cs typeface="Calibri" panose="020F0502020204030204" pitchFamily="34" charset="0"/>
              </a:rPr>
              <a:t>11:00 am - Quartet Semi Finals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logo for a convention&#10;&#10;Description automatically generated">
            <a:extLst>
              <a:ext uri="{FF2B5EF4-FFF2-40B4-BE49-F238E27FC236}">
                <a16:creationId xmlns:a16="http://schemas.microsoft.com/office/drawing/2014/main" id="{9C19705E-244D-3DD8-6275-0DF39C634E46}"/>
              </a:ext>
            </a:extLst>
          </p:cNvPr>
          <p:cNvPicPr>
            <a:picLocks noChangeAspect="1"/>
          </p:cNvPicPr>
          <p:nvPr/>
        </p:nvPicPr>
        <p:blipFill rotWithShape="1">
          <a:blip r:embed="rId3">
            <a:extLst>
              <a:ext uri="{28A0092B-C50C-407E-A947-70E740481C1C}">
                <a14:useLocalDpi xmlns:a14="http://schemas.microsoft.com/office/drawing/2010/main" val="0"/>
              </a:ext>
            </a:extLst>
          </a:blip>
          <a:srcRect t="24653" b="19036"/>
          <a:stretch/>
        </p:blipFill>
        <p:spPr>
          <a:xfrm>
            <a:off x="4902654" y="5264052"/>
            <a:ext cx="2386692" cy="1343974"/>
          </a:xfrm>
          <a:prstGeom prst="rect">
            <a:avLst/>
          </a:prstGeom>
        </p:spPr>
      </p:pic>
      <p:sp>
        <p:nvSpPr>
          <p:cNvPr id="6" name="Content Placeholder 6">
            <a:extLst>
              <a:ext uri="{FF2B5EF4-FFF2-40B4-BE49-F238E27FC236}">
                <a16:creationId xmlns:a16="http://schemas.microsoft.com/office/drawing/2014/main" id="{DE61EC18-AFF0-B979-E647-996C4902CB33}"/>
              </a:ext>
            </a:extLst>
          </p:cNvPr>
          <p:cNvSpPr txBox="1">
            <a:spLocks/>
          </p:cNvSpPr>
          <p:nvPr/>
        </p:nvSpPr>
        <p:spPr>
          <a:xfrm>
            <a:off x="7364185" y="1149909"/>
            <a:ext cx="444137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15000"/>
              </a:lnSpc>
              <a:spcBef>
                <a:spcPts val="0"/>
              </a:spcBef>
              <a:spcAft>
                <a:spcPts val="1000"/>
              </a:spcAft>
              <a:buFont typeface="Arial" panose="020B0604020202020204" pitchFamily="34" charse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4000"/>
              </a:lnSpc>
              <a:buFont typeface="Arial" panose="020B0604020202020204" pitchFamily="34" charset="0"/>
              <a:buNone/>
            </a:pPr>
            <a:r>
              <a:rPr lang="en-US" sz="2000" b="1" dirty="0">
                <a:latin typeface="Calibri" panose="020F0502020204030204" pitchFamily="34" charset="0"/>
                <a:ea typeface="Calibri" panose="020F0502020204030204" pitchFamily="34" charset="0"/>
              </a:rPr>
              <a:t>Friday, November 10</a:t>
            </a:r>
            <a:br>
              <a:rPr lang="en-US" sz="2000" b="1"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9:00 am – Chorus Contest</a:t>
            </a:r>
            <a:br>
              <a:rPr lang="en-US" sz="2000"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8:30 pm – Parade of Champions</a:t>
            </a:r>
          </a:p>
          <a:p>
            <a:pPr marL="0" indent="0">
              <a:lnSpc>
                <a:spcPct val="114000"/>
              </a:lnSpc>
              <a:buFont typeface="Arial" panose="020B0604020202020204" pitchFamily="34" charset="0"/>
              <a:buNone/>
            </a:pPr>
            <a:endParaRPr lang="en-US" sz="2000" b="1" dirty="0">
              <a:latin typeface="Calibri" panose="020F0502020204030204" pitchFamily="34" charset="0"/>
              <a:ea typeface="Calibri" panose="020F0502020204030204" pitchFamily="34" charset="0"/>
            </a:endParaRPr>
          </a:p>
          <a:p>
            <a:pPr marL="0" indent="0">
              <a:lnSpc>
                <a:spcPct val="114000"/>
              </a:lnSpc>
              <a:buFont typeface="Arial" panose="020B0604020202020204" pitchFamily="34" charset="0"/>
              <a:buNone/>
            </a:pPr>
            <a:r>
              <a:rPr lang="en-US" sz="2000" b="1" dirty="0">
                <a:latin typeface="Calibri" panose="020F0502020204030204" pitchFamily="34" charset="0"/>
                <a:ea typeface="Calibri" panose="020F0502020204030204" pitchFamily="34" charset="0"/>
              </a:rPr>
              <a:t>Saturday, November 11</a:t>
            </a:r>
            <a:br>
              <a:rPr lang="en-US" sz="2000"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9:00 am – Education Classes</a:t>
            </a:r>
            <a:br>
              <a:rPr lang="en-US" sz="2000"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11:30 am – Quartet Finals</a:t>
            </a:r>
            <a:br>
              <a:rPr lang="en-US" sz="2000"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6:00 pm – Dinner</a:t>
            </a:r>
            <a:br>
              <a:rPr lang="en-US" sz="2000" dirty="0">
                <a:latin typeface="Calibri" panose="020F0502020204030204" pitchFamily="34" charset="0"/>
                <a:ea typeface="Calibri" panose="020F0502020204030204" pitchFamily="34" charset="0"/>
              </a:rPr>
            </a:br>
            <a:r>
              <a:rPr lang="en-US" sz="2000" dirty="0">
                <a:latin typeface="Calibri" panose="020F0502020204030204" pitchFamily="34" charset="0"/>
                <a:ea typeface="Calibri" panose="020F0502020204030204" pitchFamily="34" charset="0"/>
              </a:rPr>
              <a:t>8:30 pm – Showcase of Champions</a:t>
            </a:r>
            <a:endParaRPr lang="en-US" sz="2000" dirty="0"/>
          </a:p>
        </p:txBody>
      </p:sp>
      <p:sp>
        <p:nvSpPr>
          <p:cNvPr id="2" name="TextBox 1">
            <a:extLst>
              <a:ext uri="{FF2B5EF4-FFF2-40B4-BE49-F238E27FC236}">
                <a16:creationId xmlns:a16="http://schemas.microsoft.com/office/drawing/2014/main" id="{C13FB828-A226-65E2-ED2B-552E73666A33}"/>
              </a:ext>
            </a:extLst>
          </p:cNvPr>
          <p:cNvSpPr txBox="1"/>
          <p:nvPr/>
        </p:nvSpPr>
        <p:spPr>
          <a:xfrm>
            <a:off x="9001124" y="6269472"/>
            <a:ext cx="3990975" cy="338554"/>
          </a:xfrm>
          <a:prstGeom prst="rect">
            <a:avLst/>
          </a:prstGeom>
          <a:noFill/>
        </p:spPr>
        <p:txBody>
          <a:bodyPr wrap="square" rtlCol="0">
            <a:spAutoFit/>
          </a:bodyPr>
          <a:lstStyle/>
          <a:p>
            <a:r>
              <a:rPr lang="en-US" sz="1600" i="1" dirty="0">
                <a:solidFill>
                  <a:srgbClr val="FF0000"/>
                </a:solidFill>
              </a:rPr>
              <a:t>All times are subject to change</a:t>
            </a:r>
          </a:p>
        </p:txBody>
      </p:sp>
    </p:spTree>
    <p:extLst>
      <p:ext uri="{BB962C8B-B14F-4D97-AF65-F5344CB8AC3E}">
        <p14:creationId xmlns:p14="http://schemas.microsoft.com/office/powerpoint/2010/main" val="93534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7BCA-36D4-C4C0-1988-BF77E25A2C2B}"/>
              </a:ext>
            </a:extLst>
          </p:cNvPr>
          <p:cNvSpPr>
            <a:spLocks noGrp="1"/>
          </p:cNvSpPr>
          <p:nvPr>
            <p:ph type="title"/>
          </p:nvPr>
        </p:nvSpPr>
        <p:spPr>
          <a:xfrm>
            <a:off x="838200" y="1140040"/>
            <a:ext cx="10515600" cy="1325563"/>
          </a:xfrm>
        </p:spPr>
        <p:txBody>
          <a:bodyPr/>
          <a:lstStyle/>
          <a:p>
            <a:r>
              <a:rPr lang="en-US" dirty="0"/>
              <a:t>Conference App</a:t>
            </a:r>
          </a:p>
        </p:txBody>
      </p:sp>
      <p:sp>
        <p:nvSpPr>
          <p:cNvPr id="3" name="Content Placeholder 2">
            <a:extLst>
              <a:ext uri="{FF2B5EF4-FFF2-40B4-BE49-F238E27FC236}">
                <a16:creationId xmlns:a16="http://schemas.microsoft.com/office/drawing/2014/main" id="{76709639-5DFE-E568-673E-71537326B55D}"/>
              </a:ext>
            </a:extLst>
          </p:cNvPr>
          <p:cNvSpPr>
            <a:spLocks noGrp="1"/>
          </p:cNvSpPr>
          <p:nvPr>
            <p:ph idx="1"/>
          </p:nvPr>
        </p:nvSpPr>
        <p:spPr>
          <a:xfrm>
            <a:off x="3781586" y="3166699"/>
            <a:ext cx="8214102" cy="3326176"/>
          </a:xfrm>
        </p:spPr>
        <p:txBody>
          <a:bodyPr anchor="t">
            <a:normAutofit/>
          </a:bodyPr>
          <a:lstStyle/>
          <a:p>
            <a:pPr marL="0" indent="0">
              <a:buNone/>
            </a:pPr>
            <a:r>
              <a:rPr lang="en-US" sz="2400" dirty="0">
                <a:effectLst/>
                <a:ea typeface="Calibri" panose="020F0502020204030204" pitchFamily="34" charset="0"/>
                <a:cs typeface="Times New Roman" panose="02020603050405020304" pitchFamily="18" charset="0"/>
              </a:rPr>
              <a:t>Everything you need to know will be at your fingertips! </a:t>
            </a:r>
          </a:p>
          <a:p>
            <a:pPr marL="0" indent="0">
              <a:buNone/>
            </a:pPr>
            <a:r>
              <a:rPr lang="en-US" sz="2400" dirty="0">
                <a:ea typeface="Calibri" panose="020F0502020204030204" pitchFamily="34" charset="0"/>
                <a:cs typeface="Times New Roman" panose="02020603050405020304" pitchFamily="18" charset="0"/>
              </a:rPr>
              <a:t>Access</a:t>
            </a:r>
            <a:r>
              <a:rPr lang="en-US" sz="2400" dirty="0">
                <a:effectLst/>
                <a:ea typeface="Calibri" panose="020F0502020204030204" pitchFamily="34" charset="0"/>
                <a:cs typeface="Times New Roman" panose="02020603050405020304" pitchFamily="18" charset="0"/>
              </a:rPr>
              <a:t> the full agenda and chat with other attendees.</a:t>
            </a:r>
          </a:p>
          <a:p>
            <a:pPr marL="0" indent="0">
              <a:buNone/>
            </a:pPr>
            <a:r>
              <a:rPr lang="en-US" sz="2400" dirty="0">
                <a:effectLst/>
                <a:ea typeface="Calibri" panose="020F0502020204030204" pitchFamily="34" charset="0"/>
                <a:cs typeface="Times New Roman" panose="02020603050405020304" pitchFamily="18" charset="0"/>
              </a:rPr>
              <a:t>Instructions on how to download and use the app will be sent out prior to IC&amp;C.</a:t>
            </a:r>
          </a:p>
          <a:p>
            <a:pPr marL="0" indent="0">
              <a:buNone/>
            </a:pPr>
            <a:r>
              <a:rPr lang="en-US" sz="2400" dirty="0">
                <a:ea typeface="Calibri" panose="020F0502020204030204" pitchFamily="34" charset="0"/>
                <a:cs typeface="Times New Roman" panose="02020603050405020304" pitchFamily="18" charset="0"/>
              </a:rPr>
              <a:t>Programs also will be made available in advance to print or view online in addition to d</a:t>
            </a:r>
            <a:r>
              <a:rPr lang="en-US" sz="2400" dirty="0">
                <a:effectLst/>
                <a:ea typeface="Calibri" panose="020F0502020204030204" pitchFamily="34" charset="0"/>
                <a:cs typeface="Times New Roman" panose="02020603050405020304" pitchFamily="18" charset="0"/>
              </a:rPr>
              <a:t>aily Harmony Highlights sheet with contestant info.</a:t>
            </a:r>
          </a:p>
          <a:p>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pic>
        <p:nvPicPr>
          <p:cNvPr id="1028" name="Picture 4" descr="Mobile App Planning: 5 Things You Must Know BEFORE You Start">
            <a:extLst>
              <a:ext uri="{FF2B5EF4-FFF2-40B4-BE49-F238E27FC236}">
                <a16:creationId xmlns:a16="http://schemas.microsoft.com/office/drawing/2014/main" id="{0FE549ED-C8FD-75F1-D1AD-A7E741A2C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17" r="16370" b="8569"/>
          <a:stretch/>
        </p:blipFill>
        <p:spPr bwMode="auto">
          <a:xfrm>
            <a:off x="0" y="2623088"/>
            <a:ext cx="3528116" cy="423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58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8" name="Rectangle 719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095918C-B89E-CFD3-08A2-D0A4AA1D5E16}"/>
              </a:ext>
            </a:extLst>
          </p:cNvPr>
          <p:cNvSpPr>
            <a:spLocks noGrp="1"/>
          </p:cNvSpPr>
          <p:nvPr>
            <p:ph type="title"/>
          </p:nvPr>
        </p:nvSpPr>
        <p:spPr>
          <a:xfrm>
            <a:off x="474996" y="161108"/>
            <a:ext cx="5393361" cy="1325563"/>
          </a:xfrm>
        </p:spPr>
        <p:txBody>
          <a:bodyPr vert="horz" lIns="91440" tIns="45720" rIns="91440" bIns="45720" rtlCol="0" anchor="ctr">
            <a:normAutofit/>
          </a:bodyPr>
          <a:lstStyle/>
          <a:p>
            <a:r>
              <a:rPr lang="en-US" dirty="0"/>
              <a:t>Travel</a:t>
            </a:r>
          </a:p>
        </p:txBody>
      </p:sp>
      <p:sp>
        <p:nvSpPr>
          <p:cNvPr id="3" name="Content Placeholder 2">
            <a:extLst>
              <a:ext uri="{FF2B5EF4-FFF2-40B4-BE49-F238E27FC236}">
                <a16:creationId xmlns:a16="http://schemas.microsoft.com/office/drawing/2014/main" id="{69ADB9F0-2A30-088D-7C62-F20044490C55}"/>
              </a:ext>
            </a:extLst>
          </p:cNvPr>
          <p:cNvSpPr>
            <a:spLocks noGrp="1"/>
          </p:cNvSpPr>
          <p:nvPr>
            <p:ph sz="half" idx="1"/>
          </p:nvPr>
        </p:nvSpPr>
        <p:spPr>
          <a:xfrm>
            <a:off x="489856" y="1474167"/>
            <a:ext cx="5885063" cy="4836432"/>
          </a:xfrm>
        </p:spPr>
        <p:txBody>
          <a:bodyPr vert="horz" lIns="91440" tIns="45720" rIns="91440" bIns="45720" rtlCol="0">
            <a:noAutofit/>
          </a:bodyPr>
          <a:lstStyle/>
          <a:p>
            <a:pPr marL="0" indent="0">
              <a:spcBef>
                <a:spcPts val="0"/>
              </a:spcBef>
              <a:spcAft>
                <a:spcPts val="800"/>
              </a:spcAft>
              <a:buNone/>
            </a:pPr>
            <a:r>
              <a:rPr lang="en-US" sz="2000" dirty="0">
                <a:effectLst/>
              </a:rPr>
              <a:t>The closest airport is Gerald R. Ford </a:t>
            </a:r>
            <a:r>
              <a:rPr lang="en-US" sz="2000" u="sng" dirty="0">
                <a:effectLst/>
                <a:hlinkClick r:id="rId3"/>
              </a:rPr>
              <a:t>(GRR)</a:t>
            </a:r>
            <a:r>
              <a:rPr lang="en-US" sz="2000" dirty="0">
                <a:effectLst/>
              </a:rPr>
              <a:t> in Grand Rapids. </a:t>
            </a:r>
          </a:p>
          <a:p>
            <a:pPr marL="0" indent="0">
              <a:buNone/>
            </a:pPr>
            <a:r>
              <a:rPr lang="en-US" sz="2000" dirty="0">
                <a:effectLst/>
              </a:rPr>
              <a:t>If you are driving, </a:t>
            </a:r>
            <a:r>
              <a:rPr lang="en-US" sz="2000" u="sng" dirty="0">
                <a:effectLst/>
                <a:hlinkClick r:id="rId4"/>
              </a:rPr>
              <a:t>click here</a:t>
            </a:r>
            <a:r>
              <a:rPr lang="en-US" sz="2000" dirty="0">
                <a:effectLst/>
              </a:rPr>
              <a:t> for directions to the hotel.</a:t>
            </a:r>
          </a:p>
          <a:p>
            <a:pPr marL="0" indent="0">
              <a:buNone/>
            </a:pPr>
            <a:r>
              <a:rPr lang="en-US" sz="2000" dirty="0">
                <a:effectLst/>
              </a:rPr>
              <a:t>All attendees will receive a 50% discount off advertised parking rates during the convention.</a:t>
            </a:r>
            <a:br>
              <a:rPr lang="en-US" sz="2000" dirty="0">
                <a:effectLst/>
              </a:rPr>
            </a:br>
            <a:endParaRPr lang="en-US" sz="2000" dirty="0">
              <a:effectLst/>
            </a:endParaRPr>
          </a:p>
          <a:p>
            <a:pPr marL="0" marR="0" indent="0">
              <a:spcBef>
                <a:spcPts val="0"/>
              </a:spcBef>
              <a:spcAft>
                <a:spcPts val="800"/>
              </a:spcAft>
              <a:buNone/>
            </a:pPr>
            <a:r>
              <a:rPr lang="en-US" sz="2000" b="1" dirty="0">
                <a:effectLst/>
              </a:rPr>
              <a:t>Complimentary airport transportation</a:t>
            </a:r>
            <a:r>
              <a:rPr lang="en-US" sz="2000" dirty="0">
                <a:effectLst/>
              </a:rPr>
              <a:t> from the airport to the hotel is available on the dates and times below. </a:t>
            </a:r>
          </a:p>
          <a:p>
            <a:pPr marL="457200" lvl="1">
              <a:spcBef>
                <a:spcPts val="0"/>
              </a:spcBef>
              <a:spcAft>
                <a:spcPts val="800"/>
              </a:spcAft>
            </a:pPr>
            <a:r>
              <a:rPr lang="en-US" sz="1600" b="1" i="1" dirty="0">
                <a:effectLst/>
              </a:rPr>
              <a:t>Arrivals: </a:t>
            </a:r>
            <a:r>
              <a:rPr lang="en-US" sz="1600" dirty="0">
                <a:effectLst/>
              </a:rPr>
              <a:t>Wednesday, November 8</a:t>
            </a:r>
            <a:r>
              <a:rPr lang="en-US" sz="1600" baseline="30000" dirty="0">
                <a:effectLst/>
              </a:rPr>
              <a:t>th</a:t>
            </a:r>
            <a:r>
              <a:rPr lang="en-US" sz="1600" dirty="0">
                <a:effectLst/>
              </a:rPr>
              <a:t>  10:00 AM – 8:00 PM</a:t>
            </a:r>
          </a:p>
          <a:p>
            <a:pPr marL="457200" lvl="1">
              <a:spcBef>
                <a:spcPts val="0"/>
              </a:spcBef>
              <a:spcAft>
                <a:spcPts val="800"/>
              </a:spcAft>
            </a:pPr>
            <a:r>
              <a:rPr lang="en-US" sz="1600" b="1" i="1" dirty="0">
                <a:effectLst/>
              </a:rPr>
              <a:t>Departures: </a:t>
            </a:r>
            <a:r>
              <a:rPr lang="en-US" sz="1600" dirty="0">
                <a:effectLst/>
              </a:rPr>
              <a:t>Sunday, November 12</a:t>
            </a:r>
            <a:r>
              <a:rPr lang="en-US" sz="1600" baseline="30000" dirty="0">
                <a:effectLst/>
              </a:rPr>
              <a:t>th</a:t>
            </a:r>
            <a:r>
              <a:rPr lang="en-US" sz="1600" dirty="0">
                <a:effectLst/>
              </a:rPr>
              <a:t>  4:00 AM – 2:00 PM</a:t>
            </a:r>
          </a:p>
          <a:p>
            <a:pPr marL="0" marR="0" indent="0">
              <a:spcBef>
                <a:spcPts val="0"/>
              </a:spcBef>
              <a:spcAft>
                <a:spcPts val="800"/>
              </a:spcAft>
              <a:buNone/>
            </a:pPr>
            <a:r>
              <a:rPr lang="en-US" sz="2000" dirty="0">
                <a:effectLst/>
              </a:rPr>
              <a:t>If you are traveling outside of the dates and times that the shuttle is running, click </a:t>
            </a:r>
            <a:r>
              <a:rPr lang="en-US" sz="2000" u="sng" dirty="0">
                <a:effectLst/>
                <a:hlinkClick r:id="rId5"/>
              </a:rPr>
              <a:t>here</a:t>
            </a:r>
            <a:r>
              <a:rPr lang="en-US" sz="2000" dirty="0">
                <a:effectLst/>
              </a:rPr>
              <a:t> to see ground transportation options available from the airport.</a:t>
            </a:r>
            <a:endParaRPr lang="en-US" sz="2000" dirty="0"/>
          </a:p>
        </p:txBody>
      </p:sp>
      <p:pic>
        <p:nvPicPr>
          <p:cNvPr id="7170" name="Picture 2" descr="5 Reasons Why Traveling by Plane is Better Than a Car - Livable Region">
            <a:extLst>
              <a:ext uri="{FF2B5EF4-FFF2-40B4-BE49-F238E27FC236}">
                <a16:creationId xmlns:a16="http://schemas.microsoft.com/office/drawing/2014/main" id="{E789D581-8AC1-AB2A-4080-637509774F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08" r="10388"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720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0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410A4F28-CFCC-6C3F-1B91-D0AB289A1911}"/>
              </a:ext>
            </a:extLst>
          </p:cNvPr>
          <p:cNvCxnSpPr/>
          <p:nvPr/>
        </p:nvCxnSpPr>
        <p:spPr>
          <a:xfrm>
            <a:off x="578985" y="1238761"/>
            <a:ext cx="4384903"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5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18F9-D6BA-FA19-EDE1-8B8883AB4F64}"/>
              </a:ext>
            </a:extLst>
          </p:cNvPr>
          <p:cNvSpPr>
            <a:spLocks noGrp="1"/>
          </p:cNvSpPr>
          <p:nvPr>
            <p:ph type="title"/>
          </p:nvPr>
        </p:nvSpPr>
        <p:spPr>
          <a:xfrm>
            <a:off x="381000" y="117797"/>
            <a:ext cx="10515600" cy="1325563"/>
          </a:xfrm>
        </p:spPr>
        <p:txBody>
          <a:bodyPr/>
          <a:lstStyle/>
          <a:p>
            <a:r>
              <a:rPr lang="en-US" dirty="0"/>
              <a:t>Hotel Reservations</a:t>
            </a:r>
          </a:p>
        </p:txBody>
      </p:sp>
      <p:sp>
        <p:nvSpPr>
          <p:cNvPr id="3" name="Content Placeholder 2">
            <a:extLst>
              <a:ext uri="{FF2B5EF4-FFF2-40B4-BE49-F238E27FC236}">
                <a16:creationId xmlns:a16="http://schemas.microsoft.com/office/drawing/2014/main" id="{4BD071B5-6D23-82E6-C01D-DD9C0A3CB2E3}"/>
              </a:ext>
            </a:extLst>
          </p:cNvPr>
          <p:cNvSpPr>
            <a:spLocks noGrp="1"/>
          </p:cNvSpPr>
          <p:nvPr>
            <p:ph sz="half" idx="1"/>
          </p:nvPr>
        </p:nvSpPr>
        <p:spPr>
          <a:xfrm>
            <a:off x="529236" y="1522524"/>
            <a:ext cx="5213837" cy="5217679"/>
          </a:xfrm>
        </p:spPr>
        <p:txBody>
          <a:bodyPr vert="horz" lIns="91440" tIns="45720" rIns="91440" bIns="45720" rtlCol="0" anchor="ctr">
            <a:normAutofit/>
          </a:bodyPr>
          <a:lstStyle/>
          <a:p>
            <a:r>
              <a:rPr lang="en-US" sz="1800" b="1" dirty="0">
                <a:effectLst/>
              </a:rPr>
              <a:t>Single, Double, Triple, Quad:  $164 + 15% tax</a:t>
            </a:r>
          </a:p>
          <a:p>
            <a:pPr lvl="1"/>
            <a:r>
              <a:rPr lang="en-US" sz="1800" i="1" dirty="0">
                <a:effectLst/>
              </a:rPr>
              <a:t>All prices are listed in US Dollars. Payment is due in US Dollars or the Canadian Equivalent. </a:t>
            </a:r>
            <a:r>
              <a:rPr lang="en-US" sz="1800" dirty="0">
                <a:effectLst/>
              </a:rPr>
              <a:t> </a:t>
            </a:r>
            <a:br>
              <a:rPr lang="en-US" sz="1800" dirty="0">
                <a:effectLst/>
              </a:rPr>
            </a:br>
            <a:endParaRPr lang="en-US" sz="1800" dirty="0">
              <a:effectLst/>
            </a:endParaRPr>
          </a:p>
          <a:p>
            <a:pPr>
              <a:spcBef>
                <a:spcPts val="0"/>
              </a:spcBef>
              <a:spcAft>
                <a:spcPts val="1000"/>
              </a:spcAft>
              <a:buSzPts val="1000"/>
              <a:tabLst>
                <a:tab pos="457200" algn="l"/>
              </a:tabLst>
            </a:pPr>
            <a:r>
              <a:rPr lang="en-US" sz="1800" b="1" dirty="0">
                <a:effectLst/>
              </a:rPr>
              <a:t>Reservations must be accompanied by a valid major credit card</a:t>
            </a:r>
            <a:r>
              <a:rPr lang="en-US" sz="1800" dirty="0">
                <a:effectLst/>
              </a:rPr>
              <a:t>. </a:t>
            </a:r>
          </a:p>
          <a:p>
            <a:pPr>
              <a:spcBef>
                <a:spcPts val="0"/>
              </a:spcBef>
              <a:spcAft>
                <a:spcPts val="1000"/>
              </a:spcAft>
              <a:buSzPts val="1000"/>
              <a:tabLst>
                <a:tab pos="457200" algn="l"/>
              </a:tabLst>
            </a:pPr>
            <a:r>
              <a:rPr lang="en-US" sz="1800" dirty="0">
                <a:effectLst/>
              </a:rPr>
              <a:t>Deposits are refundable if cancellation is received at least 48 hours prior to the arrival date.</a:t>
            </a:r>
          </a:p>
          <a:p>
            <a:pPr>
              <a:spcBef>
                <a:spcPts val="0"/>
              </a:spcBef>
              <a:spcAft>
                <a:spcPts val="1000"/>
              </a:spcAft>
              <a:buSzPts val="1000"/>
              <a:tabLst>
                <a:tab pos="457200" algn="l"/>
              </a:tabLst>
            </a:pPr>
            <a:r>
              <a:rPr lang="en-US" sz="1800" dirty="0"/>
              <a:t>C</a:t>
            </a:r>
            <a:r>
              <a:rPr lang="en-US" sz="1800" dirty="0">
                <a:effectLst/>
              </a:rPr>
              <a:t>heck-in is 4:00 PM ET. Check-out time is 11:00 AM ET.</a:t>
            </a:r>
          </a:p>
          <a:p>
            <a:pPr>
              <a:spcBef>
                <a:spcPts val="0"/>
              </a:spcBef>
              <a:spcAft>
                <a:spcPts val="1000"/>
              </a:spcAft>
              <a:buSzPts val="1000"/>
              <a:tabLst>
                <a:tab pos="457200" algn="l"/>
              </a:tabLst>
            </a:pPr>
            <a:r>
              <a:rPr lang="en-US" sz="1800" dirty="0"/>
              <a:t>There is a $50 early departure fee if you leave prior to your scheduled departure date.</a:t>
            </a:r>
            <a:endParaRPr lang="en-US" sz="1800" dirty="0">
              <a:effectLst/>
            </a:endParaRPr>
          </a:p>
          <a:p>
            <a:pPr fontAlgn="base">
              <a:spcBef>
                <a:spcPts val="0"/>
              </a:spcBef>
            </a:pPr>
            <a:r>
              <a:rPr lang="en-US" sz="1800" dirty="0"/>
              <a:t>M</a:t>
            </a:r>
            <a:r>
              <a:rPr lang="en-US" sz="1800" dirty="0">
                <a:effectLst/>
              </a:rPr>
              <a:t>embers are required to stay at the convention hotel or pay the Fair Share Assessment Fee: one night’s stay.</a:t>
            </a:r>
            <a:br>
              <a:rPr lang="en-US" sz="1800" dirty="0"/>
            </a:br>
            <a:endParaRPr lang="en-US" sz="1800" dirty="0">
              <a:effectLst/>
            </a:endParaRPr>
          </a:p>
          <a:p>
            <a:pPr>
              <a:spcBef>
                <a:spcPts val="0"/>
              </a:spcBef>
              <a:spcAft>
                <a:spcPts val="1000"/>
              </a:spcAft>
              <a:buSzPts val="1000"/>
              <a:tabLst>
                <a:tab pos="457200" algn="l"/>
              </a:tabLst>
            </a:pPr>
            <a:r>
              <a:rPr lang="en-US" sz="1800" b="1" dirty="0">
                <a:effectLst/>
              </a:rPr>
              <a:t>Reservation deadline is October, 13, 2023</a:t>
            </a:r>
            <a:r>
              <a:rPr lang="en-US" sz="1800" dirty="0">
                <a:effectLst/>
              </a:rPr>
              <a:t>.</a:t>
            </a:r>
          </a:p>
          <a:p>
            <a:endParaRPr lang="en-US" sz="1100" dirty="0"/>
          </a:p>
        </p:txBody>
      </p:sp>
      <p:pic>
        <p:nvPicPr>
          <p:cNvPr id="4" name="Picture 2" descr="Historic Luxury in Downtown Grand Rapids, MI | Amway Grand Plaza">
            <a:extLst>
              <a:ext uri="{FF2B5EF4-FFF2-40B4-BE49-F238E27FC236}">
                <a16:creationId xmlns:a16="http://schemas.microsoft.com/office/drawing/2014/main" id="{0FC51A9A-D5FE-C8C1-84C2-6490A54DD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23" r="20292" b="-1"/>
          <a:stretch/>
        </p:blipFill>
        <p:spPr bwMode="auto">
          <a:xfrm>
            <a:off x="6909841" y="326304"/>
            <a:ext cx="4497950" cy="43407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AFBFBB-A42B-91EB-6060-D59DC17D059C}"/>
              </a:ext>
            </a:extLst>
          </p:cNvPr>
          <p:cNvSpPr txBox="1"/>
          <p:nvPr/>
        </p:nvSpPr>
        <p:spPr>
          <a:xfrm>
            <a:off x="6818328" y="4866232"/>
            <a:ext cx="6098582" cy="369332"/>
          </a:xfrm>
          <a:prstGeom prst="rect">
            <a:avLst/>
          </a:prstGeom>
          <a:noFill/>
        </p:spPr>
        <p:txBody>
          <a:bodyPr wrap="square">
            <a:spAutoFit/>
          </a:bodyPr>
          <a:lstStyle/>
          <a:p>
            <a:r>
              <a:rPr lang="en-US" sz="1800" u="sng" dirty="0">
                <a:solidFill>
                  <a:srgbClr val="0000FF"/>
                </a:solidFill>
                <a:effectLst/>
                <a:ea typeface="Calibri" panose="020F0502020204030204" pitchFamily="34" charset="0"/>
                <a:cs typeface="Calibri" panose="020F0502020204030204" pitchFamily="34" charset="0"/>
                <a:hlinkClick r:id="rId4"/>
              </a:rPr>
              <a:t>https://www.experiencegr.com/harmony-inc/</a:t>
            </a:r>
            <a:endParaRPr lang="en-US" sz="1800" u="sng" dirty="0">
              <a:solidFill>
                <a:srgbClr val="0000FF"/>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0939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11031</TotalTime>
  <Words>2563</Words>
  <Application>Microsoft Office PowerPoint</Application>
  <PresentationFormat>Widescreen</PresentationFormat>
  <Paragraphs>274</Paragraphs>
  <Slides>42</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PowerPoint Presentation</vt:lpstr>
      <vt:lpstr>Convention Team</vt:lpstr>
      <vt:lpstr>Agenda</vt:lpstr>
      <vt:lpstr>Logistics</vt:lpstr>
      <vt:lpstr>PowerPoint Presentation</vt:lpstr>
      <vt:lpstr>IC&amp;C Agenda Overview</vt:lpstr>
      <vt:lpstr>Conference App</vt:lpstr>
      <vt:lpstr>Travel</vt:lpstr>
      <vt:lpstr>Hotel Reservations</vt:lpstr>
      <vt:lpstr>AEP Purchase</vt:lpstr>
      <vt:lpstr>Scooter Rental</vt:lpstr>
      <vt:lpstr>PowerPoint Presentation</vt:lpstr>
      <vt:lpstr>PowerPoint Presentation</vt:lpstr>
      <vt:lpstr>Contestants</vt:lpstr>
      <vt:lpstr>Contestants</vt:lpstr>
      <vt:lpstr>Panel</vt:lpstr>
      <vt:lpstr>Stage Viewing</vt:lpstr>
      <vt:lpstr>PowerPoint Presentation</vt:lpstr>
      <vt:lpstr>PowerPoint Presentation</vt:lpstr>
      <vt:lpstr>PowerPoint Presentation</vt:lpstr>
      <vt:lpstr>Rehearsal Rooms</vt:lpstr>
      <vt:lpstr>Attendees</vt:lpstr>
      <vt:lpstr>Registration</vt:lpstr>
      <vt:lpstr>Harmony Mall</vt:lpstr>
      <vt:lpstr>Harmony Hub</vt:lpstr>
      <vt:lpstr>PowerPoint Presentation</vt:lpstr>
      <vt:lpstr>Activities</vt:lpstr>
      <vt:lpstr>Opening Session</vt:lpstr>
      <vt:lpstr>Parade of Champions</vt:lpstr>
      <vt:lpstr>Education Classes</vt:lpstr>
      <vt:lpstr>Saturday Dinner</vt:lpstr>
      <vt:lpstr>Saturday Showcase</vt:lpstr>
      <vt:lpstr>Local Dining</vt:lpstr>
      <vt:lpstr>Exclusive HI Opportunity</vt:lpstr>
      <vt:lpstr>PowerPoint Presentation</vt:lpstr>
      <vt:lpstr>PowerPoint Presentation</vt:lpstr>
      <vt:lpstr>Giving Back to the Community </vt:lpstr>
      <vt:lpstr>Volunteer</vt:lpstr>
      <vt:lpstr>Volunteering</vt:lpstr>
      <vt:lpstr>Volunteer Opportunities </vt:lpstr>
      <vt:lpstr>IC&amp;C Resources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Overview</dc:title>
  <dc:creator>Allison Thompson</dc:creator>
  <cp:lastModifiedBy>Allison Thompson</cp:lastModifiedBy>
  <cp:revision>32</cp:revision>
  <dcterms:created xsi:type="dcterms:W3CDTF">2023-06-29T14:00:40Z</dcterms:created>
  <dcterms:modified xsi:type="dcterms:W3CDTF">2023-08-27T14:53:46Z</dcterms:modified>
</cp:coreProperties>
</file>